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99" r:id="rId2"/>
    <p:sldId id="301" r:id="rId3"/>
    <p:sldId id="271" r:id="rId4"/>
    <p:sldId id="258" r:id="rId5"/>
    <p:sldId id="284" r:id="rId6"/>
    <p:sldId id="285" r:id="rId7"/>
    <p:sldId id="286" r:id="rId8"/>
    <p:sldId id="287" r:id="rId9"/>
    <p:sldId id="288" r:id="rId10"/>
    <p:sldId id="289" r:id="rId11"/>
    <p:sldId id="290" r:id="rId12"/>
    <p:sldId id="291" r:id="rId13"/>
    <p:sldId id="292" r:id="rId14"/>
    <p:sldId id="293" r:id="rId15"/>
    <p:sldId id="294" r:id="rId16"/>
    <p:sldId id="295" r:id="rId17"/>
    <p:sldId id="296" r:id="rId18"/>
    <p:sldId id="297" r:id="rId19"/>
    <p:sldId id="259" r:id="rId20"/>
    <p:sldId id="277" r:id="rId21"/>
    <p:sldId id="257" r:id="rId22"/>
    <p:sldId id="283" r:id="rId23"/>
    <p:sldId id="282" r:id="rId24"/>
    <p:sldId id="272" r:id="rId25"/>
    <p:sldId id="270" r:id="rId26"/>
    <p:sldId id="276" r:id="rId27"/>
    <p:sldId id="281" r:id="rId28"/>
    <p:sldId id="275" r:id="rId29"/>
    <p:sldId id="278" r:id="rId30"/>
    <p:sldId id="274" r:id="rId31"/>
    <p:sldId id="273" r:id="rId32"/>
    <p:sldId id="280" r:id="rId33"/>
    <p:sldId id="279" r:id="rId34"/>
    <p:sldId id="298" r:id="rId35"/>
    <p:sldId id="302" r:id="rId36"/>
    <p:sldId id="303" r:id="rId37"/>
    <p:sldId id="304" r:id="rId38"/>
    <p:sldId id="305" r:id="rId39"/>
    <p:sldId id="306" r:id="rId40"/>
    <p:sldId id="307" r:id="rId41"/>
    <p:sldId id="308" r:id="rId42"/>
    <p:sldId id="309" r:id="rId43"/>
    <p:sldId id="310" r:id="rId44"/>
    <p:sldId id="311" r:id="rId45"/>
    <p:sldId id="312" r:id="rId46"/>
    <p:sldId id="313" r:id="rId47"/>
    <p:sldId id="314" r:id="rId48"/>
    <p:sldId id="315" r:id="rId49"/>
    <p:sldId id="316" r:id="rId50"/>
    <p:sldId id="317" r:id="rId51"/>
    <p:sldId id="318" r:id="rId52"/>
    <p:sldId id="319" r:id="rId53"/>
    <p:sldId id="320" r:id="rId54"/>
    <p:sldId id="321" r:id="rId5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5FFFD"/>
    <a:srgbClr val="007E75"/>
    <a:srgbClr val="04926D"/>
    <a:srgbClr val="53E53F"/>
    <a:srgbClr val="2CB919"/>
    <a:srgbClr val="36E1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662" autoAdjust="0"/>
    <p:restoredTop sz="94660"/>
  </p:normalViewPr>
  <p:slideViewPr>
    <p:cSldViewPr snapToGrid="0">
      <p:cViewPr varScale="1">
        <p:scale>
          <a:sx n="75" d="100"/>
          <a:sy n="75" d="100"/>
        </p:scale>
        <p:origin x="702" y="66"/>
      </p:cViewPr>
      <p:guideLst/>
    </p:cSldViewPr>
  </p:slideViewPr>
  <p:notesTextViewPr>
    <p:cViewPr>
      <p:scale>
        <a:sx n="1" d="1"/>
        <a:sy n="1" d="1"/>
      </p:scale>
      <p:origin x="0" y="0"/>
    </p:cViewPr>
  </p:notesTextViewPr>
  <p:sorterViewPr>
    <p:cViewPr>
      <p:scale>
        <a:sx n="200" d="100"/>
        <a:sy n="200" d="100"/>
      </p:scale>
      <p:origin x="0" y="-1621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_rels/data1.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image" Target="../media/image8.png"/><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8.png"/><Relationship Id="rId7" Type="http://schemas.openxmlformats.org/officeDocument/2006/relationships/image" Target="../media/image14.png"/><Relationship Id="rId12"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image" Target="../media/image8.png"/><Relationship Id="rId6" Type="http://schemas.openxmlformats.org/officeDocument/2006/relationships/image" Target="../media/image13.png"/><Relationship Id="rId11" Type="http://schemas.openxmlformats.org/officeDocument/2006/relationships/image" Target="../media/image17.png"/><Relationship Id="rId5" Type="http://schemas.openxmlformats.org/officeDocument/2006/relationships/image" Target="../media/image12.png"/><Relationship Id="rId10" Type="http://schemas.openxmlformats.org/officeDocument/2006/relationships/image" Target="../media/image10.png"/><Relationship Id="rId4" Type="http://schemas.openxmlformats.org/officeDocument/2006/relationships/image" Target="../media/image19.png"/><Relationship Id="rId9" Type="http://schemas.openxmlformats.org/officeDocument/2006/relationships/image" Target="../media/image16.png"/></Relationships>
</file>

<file path=ppt/diagrams/colors1.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484E045-0C7C-4477-91B5-42C12F3E904A}" type="doc">
      <dgm:prSet loTypeId="urn:microsoft.com/office/officeart/2008/layout/HexagonCluster" loCatId="picture" qsTypeId="urn:microsoft.com/office/officeart/2005/8/quickstyle/simple3" qsCatId="simple" csTypeId="urn:microsoft.com/office/officeart/2005/8/colors/accent2_5" csCatId="accent2" phldr="1"/>
      <dgm:spPr/>
      <dgm:t>
        <a:bodyPr/>
        <a:lstStyle/>
        <a:p>
          <a:endParaRPr lang="en-US"/>
        </a:p>
      </dgm:t>
    </dgm:pt>
    <dgm:pt modelId="{BA4D167C-42D6-4D4A-9E6D-0703AC81A77D}">
      <dgm:prSet phldrT="[Text]" custT="1"/>
      <dgm:spPr/>
      <dgm:t>
        <a:bodyPr/>
        <a:lstStyle/>
        <a:p>
          <a:r>
            <a:rPr lang="fa-IR" sz="2000" b="1" dirty="0">
              <a:cs typeface="B Zar" panose="00000400000000000000" pitchFamily="2" charset="-78"/>
            </a:rPr>
            <a:t>سال شیرین </a:t>
          </a:r>
          <a:endParaRPr lang="en-US" sz="2000" b="1" dirty="0">
            <a:cs typeface="B Zar" panose="00000400000000000000" pitchFamily="2" charset="-78"/>
          </a:endParaRPr>
        </a:p>
      </dgm:t>
    </dgm:pt>
    <dgm:pt modelId="{E3470AEB-908F-4C35-806E-28041CE6FDBA}" type="parTrans" cxnId="{B220B7A9-C7A4-46F0-B91E-9930FBE3AA23}">
      <dgm:prSet/>
      <dgm:spPr/>
      <dgm:t>
        <a:bodyPr/>
        <a:lstStyle/>
        <a:p>
          <a:endParaRPr lang="en-US"/>
        </a:p>
      </dgm:t>
    </dgm:pt>
    <dgm:pt modelId="{07F6AD60-704D-4B33-B973-76BB4F627BF7}" type="sibTrans" cxnId="{B220B7A9-C7A4-46F0-B91E-9930FBE3AA23}">
      <dgm:prSet/>
      <dgm:spPr>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l="11792" t="5083" r="10370" b="7737"/>
          </a:stretch>
        </a:blipFill>
      </dgm:spPr>
      <dgm:t>
        <a:bodyPr/>
        <a:lstStyle/>
        <a:p>
          <a:endParaRPr lang="en-US"/>
        </a:p>
      </dgm:t>
    </dgm:pt>
    <dgm:pt modelId="{CAD8E8C1-61C2-45E4-BFA9-747DD0D877F8}">
      <dgm:prSet phldrT="[Text]" custT="1"/>
      <dgm:spPr/>
      <dgm:t>
        <a:bodyPr/>
        <a:lstStyle/>
        <a:p>
          <a:r>
            <a:rPr lang="fa-IR" sz="2000" b="1" dirty="0">
              <a:cs typeface="B Zar" panose="00000400000000000000" pitchFamily="2" charset="-78"/>
            </a:rPr>
            <a:t>یک دو سه بهار</a:t>
          </a:r>
          <a:endParaRPr lang="en-US" sz="2000" b="1" dirty="0">
            <a:cs typeface="B Zar" panose="00000400000000000000" pitchFamily="2" charset="-78"/>
          </a:endParaRPr>
        </a:p>
      </dgm:t>
    </dgm:pt>
    <dgm:pt modelId="{CAB1C642-66B6-471B-A97C-8748CC55C219}" type="parTrans" cxnId="{1968CDC6-A994-43F9-8AFF-D0EF8761A3F4}">
      <dgm:prSet/>
      <dgm:spPr/>
      <dgm:t>
        <a:bodyPr/>
        <a:lstStyle/>
        <a:p>
          <a:endParaRPr lang="en-US"/>
        </a:p>
      </dgm:t>
    </dgm:pt>
    <dgm:pt modelId="{63A5A626-A617-4560-B6E0-470E34A1E6ED}" type="sibTrans" cxnId="{1968CDC6-A994-43F9-8AFF-D0EF8761A3F4}">
      <dgm:prSet/>
      <dgm:spPr>
        <a:blipFill dpi="0" rotWithShape="1">
          <a:blip xmlns:r="http://schemas.openxmlformats.org/officeDocument/2006/relationships" r:embed="rId2">
            <a:extLst>
              <a:ext uri="{28A0092B-C50C-407E-A947-70E740481C1C}">
                <a14:useLocalDpi xmlns:a14="http://schemas.microsoft.com/office/drawing/2010/main" val="0"/>
              </a:ext>
            </a:extLst>
          </a:blip>
          <a:srcRect/>
          <a:stretch>
            <a:fillRect l="7093" t="-3280" r="5481" b="5362"/>
          </a:stretch>
        </a:blipFill>
      </dgm:spPr>
      <dgm:t>
        <a:bodyPr/>
        <a:lstStyle/>
        <a:p>
          <a:endParaRPr lang="en-US"/>
        </a:p>
      </dgm:t>
    </dgm:pt>
    <dgm:pt modelId="{F06B07A2-FA83-4DBC-8339-771ED3F75A39}">
      <dgm:prSet phldrT="[Text]" phldr="1" custT="1"/>
      <dgm:spPr/>
      <dgm:t>
        <a:bodyPr/>
        <a:lstStyle/>
        <a:p>
          <a:endParaRPr lang="en-US" sz="2000" b="1" dirty="0">
            <a:cs typeface="B Zar" panose="00000400000000000000" pitchFamily="2" charset="-78"/>
          </a:endParaRPr>
        </a:p>
      </dgm:t>
    </dgm:pt>
    <dgm:pt modelId="{2531E229-1BE1-4102-B555-7E5911D1E7FB}" type="parTrans" cxnId="{74CA8B6E-D026-4C2D-9E9D-1DC9F811236E}">
      <dgm:prSet/>
      <dgm:spPr/>
      <dgm:t>
        <a:bodyPr/>
        <a:lstStyle/>
        <a:p>
          <a:endParaRPr lang="en-US"/>
        </a:p>
      </dgm:t>
    </dgm:pt>
    <dgm:pt modelId="{AC1997FE-1150-4047-B103-A8803A79F6A1}" type="sibTrans" cxnId="{74CA8B6E-D026-4C2D-9E9D-1DC9F811236E}">
      <dgm:prSet/>
      <dgm:spPr/>
      <dgm:t>
        <a:bodyPr/>
        <a:lstStyle/>
        <a:p>
          <a:endParaRPr lang="en-US"/>
        </a:p>
      </dgm:t>
    </dgm:pt>
    <dgm:pt modelId="{6873CC89-5968-4779-AC23-D37CF215DC8E}">
      <dgm:prSet phldrT="[Text]" custT="1"/>
      <dgm:spPr/>
      <dgm:t>
        <a:bodyPr/>
        <a:lstStyle/>
        <a:p>
          <a:r>
            <a:rPr lang="fa-IR" sz="2000" b="1" dirty="0">
              <a:cs typeface="B Zar" panose="00000400000000000000" pitchFamily="2" charset="-78"/>
            </a:rPr>
            <a:t>توپ تحویل سال</a:t>
          </a:r>
          <a:endParaRPr lang="en-US" sz="2000" b="1" dirty="0">
            <a:cs typeface="B Zar" panose="00000400000000000000" pitchFamily="2" charset="-78"/>
          </a:endParaRPr>
        </a:p>
      </dgm:t>
    </dgm:pt>
    <dgm:pt modelId="{818B7B7B-66AD-45E7-903B-6BD3BE5EF483}" type="parTrans" cxnId="{22203AB1-5359-4025-80FC-AB4E623CF235}">
      <dgm:prSet/>
      <dgm:spPr/>
      <dgm:t>
        <a:bodyPr/>
        <a:lstStyle/>
        <a:p>
          <a:endParaRPr lang="en-US"/>
        </a:p>
      </dgm:t>
    </dgm:pt>
    <dgm:pt modelId="{9799DD28-AB30-4DA0-94AC-61459C824A42}" type="sibTrans" cxnId="{22203AB1-5359-4025-80FC-AB4E623CF235}">
      <dgm:prSet/>
      <dgm:spPr>
        <a:blipFill>
          <a:blip xmlns:r="http://schemas.openxmlformats.org/officeDocument/2006/relationships" r:embed="rId3">
            <a:extLst>
              <a:ext uri="{28A0092B-C50C-407E-A947-70E740481C1C}">
                <a14:useLocalDpi xmlns:a14="http://schemas.microsoft.com/office/drawing/2010/main" val="0"/>
              </a:ext>
            </a:extLst>
          </a:blip>
          <a:srcRect/>
          <a:stretch>
            <a:fillRect t="-6000" b="-6000"/>
          </a:stretch>
        </a:blipFill>
      </dgm:spPr>
      <dgm:t>
        <a:bodyPr/>
        <a:lstStyle/>
        <a:p>
          <a:endParaRPr lang="en-US"/>
        </a:p>
      </dgm:t>
    </dgm:pt>
    <dgm:pt modelId="{1CD13EC0-15A4-4423-9609-59AC972DE004}">
      <dgm:prSet phldrT="[Text]" custT="1"/>
      <dgm:spPr/>
      <dgm:t>
        <a:bodyPr/>
        <a:lstStyle/>
        <a:p>
          <a:r>
            <a:rPr lang="fa-IR" sz="2000" b="1" dirty="0">
              <a:cs typeface="B Zar" panose="00000400000000000000" pitchFamily="2" charset="-78"/>
            </a:rPr>
            <a:t>اینک بهار</a:t>
          </a:r>
          <a:endParaRPr lang="en-US" sz="2000" b="1" dirty="0">
            <a:cs typeface="B Zar" panose="00000400000000000000" pitchFamily="2" charset="-78"/>
          </a:endParaRPr>
        </a:p>
      </dgm:t>
    </dgm:pt>
    <dgm:pt modelId="{F6238BB2-063E-4494-A01A-51F0B07F6813}" type="parTrans" cxnId="{33E041A3-EB14-417A-BE6D-1AA90339E17A}">
      <dgm:prSet/>
      <dgm:spPr/>
      <dgm:t>
        <a:bodyPr/>
        <a:lstStyle/>
        <a:p>
          <a:endParaRPr lang="en-US"/>
        </a:p>
      </dgm:t>
    </dgm:pt>
    <dgm:pt modelId="{9A6A8DF2-DB7B-4560-9629-BCC154DCA561}" type="sibTrans" cxnId="{33E041A3-EB14-417A-BE6D-1AA90339E17A}">
      <dgm:prSet/>
      <dgm:spPr>
        <a:blipFill>
          <a:blip xmlns:r="http://schemas.openxmlformats.org/officeDocument/2006/relationships" r:embed="rId4">
            <a:extLst>
              <a:ext uri="{28A0092B-C50C-407E-A947-70E740481C1C}">
                <a14:useLocalDpi xmlns:a14="http://schemas.microsoft.com/office/drawing/2010/main" val="0"/>
              </a:ext>
            </a:extLst>
          </a:blip>
          <a:srcRect/>
          <a:stretch>
            <a:fillRect t="-6000" b="-6000"/>
          </a:stretch>
        </a:blipFill>
      </dgm:spPr>
      <dgm:t>
        <a:bodyPr/>
        <a:lstStyle/>
        <a:p>
          <a:endParaRPr lang="en-US"/>
        </a:p>
      </dgm:t>
    </dgm:pt>
    <dgm:pt modelId="{3025231F-1D0F-45C6-B1A5-C690E6C54079}">
      <dgm:prSet phldrT="[Text]" custT="1"/>
      <dgm:spPr/>
      <dgm:t>
        <a:bodyPr/>
        <a:lstStyle/>
        <a:p>
          <a:r>
            <a:rPr lang="fa-IR" sz="2000" b="1" dirty="0">
              <a:cs typeface="B Zar" panose="00000400000000000000" pitchFamily="2" charset="-78"/>
            </a:rPr>
            <a:t>پا به پای بهار</a:t>
          </a:r>
          <a:endParaRPr lang="en-US" sz="2000" b="1" dirty="0">
            <a:cs typeface="B Zar" panose="00000400000000000000" pitchFamily="2" charset="-78"/>
          </a:endParaRPr>
        </a:p>
      </dgm:t>
    </dgm:pt>
    <dgm:pt modelId="{2FD71D8A-9270-4DED-9497-EB9537CB0627}" type="parTrans" cxnId="{BDA5F2FE-8B5C-4C5F-8E01-B67DDC100FF2}">
      <dgm:prSet/>
      <dgm:spPr/>
      <dgm:t>
        <a:bodyPr/>
        <a:lstStyle/>
        <a:p>
          <a:endParaRPr lang="en-US"/>
        </a:p>
      </dgm:t>
    </dgm:pt>
    <dgm:pt modelId="{B93762EA-E7D2-421B-A99D-60B39F76884F}" type="sibTrans" cxnId="{BDA5F2FE-8B5C-4C5F-8E01-B67DDC100FF2}">
      <dgm:prSet/>
      <dgm:spPr>
        <a:blipFill>
          <a:blip xmlns:r="http://schemas.openxmlformats.org/officeDocument/2006/relationships" r:embed="rId5">
            <a:extLst>
              <a:ext uri="{28A0092B-C50C-407E-A947-70E740481C1C}">
                <a14:useLocalDpi xmlns:a14="http://schemas.microsoft.com/office/drawing/2010/main" val="0"/>
              </a:ext>
            </a:extLst>
          </a:blip>
          <a:srcRect/>
          <a:stretch>
            <a:fillRect t="-6000" b="-6000"/>
          </a:stretch>
        </a:blipFill>
      </dgm:spPr>
      <dgm:t>
        <a:bodyPr/>
        <a:lstStyle/>
        <a:p>
          <a:endParaRPr lang="en-US"/>
        </a:p>
      </dgm:t>
    </dgm:pt>
    <dgm:pt modelId="{F38C691B-831B-40EB-A62F-86B1D7D7E9EC}">
      <dgm:prSet phldrT="[Text]" custT="1"/>
      <dgm:spPr/>
      <dgm:t>
        <a:bodyPr/>
        <a:lstStyle/>
        <a:p>
          <a:r>
            <a:rPr lang="fa-IR" sz="2000" b="1" dirty="0">
              <a:cs typeface="B Zar" panose="00000400000000000000" pitchFamily="2" charset="-78"/>
            </a:rPr>
            <a:t>سال نو حال نو</a:t>
          </a:r>
          <a:endParaRPr lang="en-US" sz="2000" b="1" dirty="0">
            <a:cs typeface="B Zar" panose="00000400000000000000" pitchFamily="2" charset="-78"/>
          </a:endParaRPr>
        </a:p>
      </dgm:t>
    </dgm:pt>
    <dgm:pt modelId="{E5C84DDD-0167-4DF7-9669-4B8FC3F4B0AD}" type="parTrans" cxnId="{6114FF84-44CA-485F-8347-0D12A3A9FE42}">
      <dgm:prSet/>
      <dgm:spPr/>
      <dgm:t>
        <a:bodyPr/>
        <a:lstStyle/>
        <a:p>
          <a:endParaRPr lang="en-US"/>
        </a:p>
      </dgm:t>
    </dgm:pt>
    <dgm:pt modelId="{51E9CEFC-3CF1-42C4-B61C-80629237388B}" type="sibTrans" cxnId="{6114FF84-44CA-485F-8347-0D12A3A9FE42}">
      <dgm:prSet/>
      <dgm:spPr>
        <a:blipFill>
          <a:blip xmlns:r="http://schemas.openxmlformats.org/officeDocument/2006/relationships" r:embed="rId6">
            <a:extLst>
              <a:ext uri="{28A0092B-C50C-407E-A947-70E740481C1C}">
                <a14:useLocalDpi xmlns:a14="http://schemas.microsoft.com/office/drawing/2010/main" val="0"/>
              </a:ext>
            </a:extLst>
          </a:blip>
          <a:srcRect/>
          <a:stretch>
            <a:fillRect t="-6000" b="-6000"/>
          </a:stretch>
        </a:blipFill>
      </dgm:spPr>
      <dgm:t>
        <a:bodyPr/>
        <a:lstStyle/>
        <a:p>
          <a:endParaRPr lang="en-US"/>
        </a:p>
      </dgm:t>
    </dgm:pt>
    <dgm:pt modelId="{585BBD7B-5246-49A4-9899-D8B3B1F64CF9}">
      <dgm:prSet phldrT="[Text]" custT="1"/>
      <dgm:spPr/>
      <dgm:t>
        <a:bodyPr/>
        <a:lstStyle/>
        <a:p>
          <a:r>
            <a:rPr lang="fa-IR" sz="2000" b="1" dirty="0">
              <a:cs typeface="B Zar" panose="00000400000000000000" pitchFamily="2" charset="-78"/>
            </a:rPr>
            <a:t>به بهار سلام کن</a:t>
          </a:r>
          <a:endParaRPr lang="en-US" sz="2000" b="1" dirty="0">
            <a:cs typeface="B Zar" panose="00000400000000000000" pitchFamily="2" charset="-78"/>
          </a:endParaRPr>
        </a:p>
      </dgm:t>
    </dgm:pt>
    <dgm:pt modelId="{24C017BF-5254-484C-BB1F-1A6953D8A59B}" type="parTrans" cxnId="{B0669FA0-EA2E-493A-A86F-B8762AE59E99}">
      <dgm:prSet/>
      <dgm:spPr/>
      <dgm:t>
        <a:bodyPr/>
        <a:lstStyle/>
        <a:p>
          <a:endParaRPr lang="en-US"/>
        </a:p>
      </dgm:t>
    </dgm:pt>
    <dgm:pt modelId="{1B051411-6C76-49B2-8201-31FA1AF41B35}" type="sibTrans" cxnId="{B0669FA0-EA2E-493A-A86F-B8762AE59E99}">
      <dgm:prSet/>
      <dgm:spPr>
        <a:blipFill>
          <a:blip xmlns:r="http://schemas.openxmlformats.org/officeDocument/2006/relationships" r:embed="rId7">
            <a:extLst>
              <a:ext uri="{28A0092B-C50C-407E-A947-70E740481C1C}">
                <a14:useLocalDpi xmlns:a14="http://schemas.microsoft.com/office/drawing/2010/main" val="0"/>
              </a:ext>
            </a:extLst>
          </a:blip>
          <a:srcRect/>
          <a:stretch>
            <a:fillRect t="-6000" b="-6000"/>
          </a:stretch>
        </a:blipFill>
      </dgm:spPr>
      <dgm:t>
        <a:bodyPr/>
        <a:lstStyle/>
        <a:p>
          <a:endParaRPr lang="en-US"/>
        </a:p>
      </dgm:t>
    </dgm:pt>
    <dgm:pt modelId="{2A7C7FAF-8A78-48D6-9B55-F15E755D7950}">
      <dgm:prSet phldrT="[Text]" custT="1"/>
      <dgm:spPr/>
      <dgm:t>
        <a:bodyPr/>
        <a:lstStyle/>
        <a:p>
          <a:r>
            <a:rPr lang="fa-IR" sz="2000" b="1" dirty="0">
              <a:cs typeface="B Zar" panose="00000400000000000000" pitchFamily="2" charset="-78"/>
            </a:rPr>
            <a:t>پیش کش بهار</a:t>
          </a:r>
          <a:endParaRPr lang="en-US" sz="2000" b="1" dirty="0">
            <a:cs typeface="B Zar" panose="00000400000000000000" pitchFamily="2" charset="-78"/>
          </a:endParaRPr>
        </a:p>
      </dgm:t>
    </dgm:pt>
    <dgm:pt modelId="{B544C2F6-F576-448B-A4E6-4A2EE081F3D9}" type="parTrans" cxnId="{FE9505F5-3809-4054-BEED-BCBF780C5A4B}">
      <dgm:prSet/>
      <dgm:spPr/>
      <dgm:t>
        <a:bodyPr/>
        <a:lstStyle/>
        <a:p>
          <a:endParaRPr lang="en-US"/>
        </a:p>
      </dgm:t>
    </dgm:pt>
    <dgm:pt modelId="{04D2C663-A119-43F0-9D0A-7A052ABC0666}" type="sibTrans" cxnId="{FE9505F5-3809-4054-BEED-BCBF780C5A4B}">
      <dgm:prSet/>
      <dgm:spPr>
        <a:blipFill>
          <a:blip xmlns:r="http://schemas.openxmlformats.org/officeDocument/2006/relationships" r:embed="rId8">
            <a:extLst>
              <a:ext uri="{28A0092B-C50C-407E-A947-70E740481C1C}">
                <a14:useLocalDpi xmlns:a14="http://schemas.microsoft.com/office/drawing/2010/main" val="0"/>
              </a:ext>
            </a:extLst>
          </a:blip>
          <a:srcRect/>
          <a:stretch>
            <a:fillRect t="-6000" b="-6000"/>
          </a:stretch>
        </a:blipFill>
      </dgm:spPr>
      <dgm:t>
        <a:bodyPr/>
        <a:lstStyle/>
        <a:p>
          <a:endParaRPr lang="en-US"/>
        </a:p>
      </dgm:t>
    </dgm:pt>
    <dgm:pt modelId="{2B863DAC-9897-41C0-95CE-7E95FE80F9D4}">
      <dgm:prSet phldrT="[Text]" custT="1"/>
      <dgm:spPr/>
      <dgm:t>
        <a:bodyPr/>
        <a:lstStyle/>
        <a:p>
          <a:r>
            <a:rPr lang="fa-IR" sz="2000" b="1" dirty="0">
              <a:cs typeface="B Zar" panose="00000400000000000000" pitchFamily="2" charset="-78"/>
            </a:rPr>
            <a:t>ویژه تحویل سال</a:t>
          </a:r>
          <a:endParaRPr lang="en-US" sz="2000" b="1" dirty="0">
            <a:cs typeface="B Zar" panose="00000400000000000000" pitchFamily="2" charset="-78"/>
          </a:endParaRPr>
        </a:p>
      </dgm:t>
    </dgm:pt>
    <dgm:pt modelId="{1925F2FC-6A07-4AF9-9B17-8E93581417A7}" type="parTrans" cxnId="{8746D0E8-EA64-4253-A884-F8217CF85D99}">
      <dgm:prSet/>
      <dgm:spPr/>
      <dgm:t>
        <a:bodyPr/>
        <a:lstStyle/>
        <a:p>
          <a:endParaRPr lang="en-US"/>
        </a:p>
      </dgm:t>
    </dgm:pt>
    <dgm:pt modelId="{A2F56C36-1AEB-45B0-A626-08908C221A85}" type="sibTrans" cxnId="{8746D0E8-EA64-4253-A884-F8217CF85D99}">
      <dgm:prSet/>
      <dgm:spPr>
        <a:blipFill dpi="0" rotWithShape="1">
          <a:blip xmlns:r="http://schemas.openxmlformats.org/officeDocument/2006/relationships" r:embed="rId9">
            <a:extLst>
              <a:ext uri="{28A0092B-C50C-407E-A947-70E740481C1C}">
                <a14:useLocalDpi xmlns:a14="http://schemas.microsoft.com/office/drawing/2010/main" val="0"/>
              </a:ext>
            </a:extLst>
          </a:blip>
          <a:srcRect/>
          <a:stretch>
            <a:fillRect l="14185" t="4372" r="9830" b="10524"/>
          </a:stretch>
        </a:blipFill>
      </dgm:spPr>
      <dgm:t>
        <a:bodyPr/>
        <a:lstStyle/>
        <a:p>
          <a:endParaRPr lang="en-US"/>
        </a:p>
      </dgm:t>
    </dgm:pt>
    <dgm:pt modelId="{1C036F89-A58B-4266-9A23-C99F47AF4183}">
      <dgm:prSet phldrT="[Text]" custT="1"/>
      <dgm:spPr/>
      <dgm:t>
        <a:bodyPr/>
        <a:lstStyle/>
        <a:p>
          <a:r>
            <a:rPr lang="fa-IR" sz="2000" b="1" dirty="0">
              <a:cs typeface="B Zar" panose="00000400000000000000" pitchFamily="2" charset="-78"/>
            </a:rPr>
            <a:t>شادباش: هفت سین خاطرات</a:t>
          </a:r>
          <a:endParaRPr lang="en-US" sz="2000" b="1" dirty="0">
            <a:cs typeface="B Zar" panose="00000400000000000000" pitchFamily="2" charset="-78"/>
          </a:endParaRPr>
        </a:p>
      </dgm:t>
    </dgm:pt>
    <dgm:pt modelId="{EA261A27-8AF1-4581-8E1B-CA6E7825D2D0}" type="parTrans" cxnId="{DBAE70F6-5ED2-402B-901D-68012015C879}">
      <dgm:prSet/>
      <dgm:spPr/>
      <dgm:t>
        <a:bodyPr/>
        <a:lstStyle/>
        <a:p>
          <a:endParaRPr lang="en-US"/>
        </a:p>
      </dgm:t>
    </dgm:pt>
    <dgm:pt modelId="{55C5FF12-631C-4ABC-B497-B4199E8FD9E7}" type="sibTrans" cxnId="{DBAE70F6-5ED2-402B-901D-68012015C879}">
      <dgm:prSet/>
      <dgm:spPr>
        <a:blipFill dpi="0" rotWithShape="1">
          <a:blip xmlns:r="http://schemas.openxmlformats.org/officeDocument/2006/relationships" r:embed="rId10">
            <a:extLst>
              <a:ext uri="{28A0092B-C50C-407E-A947-70E740481C1C}">
                <a14:useLocalDpi xmlns:a14="http://schemas.microsoft.com/office/drawing/2010/main" val="0"/>
              </a:ext>
            </a:extLst>
          </a:blip>
          <a:srcRect/>
          <a:stretch>
            <a:fillRect l="13300" t="6900" r="7440" b="4329"/>
          </a:stretch>
        </a:blipFill>
      </dgm:spPr>
      <dgm:t>
        <a:bodyPr/>
        <a:lstStyle/>
        <a:p>
          <a:endParaRPr lang="en-US"/>
        </a:p>
      </dgm:t>
    </dgm:pt>
    <dgm:pt modelId="{504B91A6-EA0F-459D-9D35-4F72DB044D61}">
      <dgm:prSet phldrT="[Text]" custT="1"/>
      <dgm:spPr/>
      <dgm:t>
        <a:bodyPr/>
        <a:lstStyle/>
        <a:p>
          <a:endParaRPr lang="en-US" sz="2000" b="1" dirty="0">
            <a:cs typeface="B Zar" panose="00000400000000000000" pitchFamily="2" charset="-78"/>
          </a:endParaRPr>
        </a:p>
      </dgm:t>
    </dgm:pt>
    <dgm:pt modelId="{9FC2AEAE-6A73-4289-BCFE-34A0B6688ED9}" type="parTrans" cxnId="{5AA00559-6425-450E-A660-A448836C3E90}">
      <dgm:prSet/>
      <dgm:spPr/>
      <dgm:t>
        <a:bodyPr/>
        <a:lstStyle/>
        <a:p>
          <a:endParaRPr lang="en-US"/>
        </a:p>
      </dgm:t>
    </dgm:pt>
    <dgm:pt modelId="{9503F84A-BBC0-4FED-A29A-93D237E12468}" type="sibTrans" cxnId="{5AA00559-6425-450E-A660-A448836C3E90}">
      <dgm:prSet/>
      <dgm:spPr/>
      <dgm:t>
        <a:bodyPr/>
        <a:lstStyle/>
        <a:p>
          <a:endParaRPr lang="en-US"/>
        </a:p>
      </dgm:t>
    </dgm:pt>
    <dgm:pt modelId="{401E4DB4-645A-4DA9-9E5F-34D1D938D034}">
      <dgm:prSet custT="1"/>
      <dgm:spPr/>
      <dgm:t>
        <a:bodyPr/>
        <a:lstStyle/>
        <a:p>
          <a:r>
            <a:rPr lang="fa-IR" sz="2000" b="1" dirty="0">
              <a:cs typeface="B Zar" panose="00000400000000000000" pitchFamily="2" charset="-78"/>
            </a:rPr>
            <a:t>سحر </a:t>
          </a:r>
          <a:r>
            <a:rPr lang="fa-IR" sz="2000" b="1">
              <a:cs typeface="B Zar" panose="00000400000000000000" pitchFamily="2" charset="-78"/>
            </a:rPr>
            <a:t>سال سه </a:t>
          </a:r>
          <a:endParaRPr lang="en-US" sz="2000" b="1" dirty="0">
            <a:cs typeface="B Zar" panose="00000400000000000000" pitchFamily="2" charset="-78"/>
          </a:endParaRPr>
        </a:p>
      </dgm:t>
    </dgm:pt>
    <dgm:pt modelId="{66F54D79-F6E3-4F05-836C-F03581CA9334}" type="parTrans" cxnId="{737DDC45-8F95-4C0D-8B3F-671F0CFD2335}">
      <dgm:prSet/>
      <dgm:spPr/>
      <dgm:t>
        <a:bodyPr/>
        <a:lstStyle/>
        <a:p>
          <a:endParaRPr lang="en-US"/>
        </a:p>
      </dgm:t>
    </dgm:pt>
    <dgm:pt modelId="{3A54C328-E945-418B-AA0C-2A131D58FD5D}" type="sibTrans" cxnId="{737DDC45-8F95-4C0D-8B3F-671F0CFD2335}">
      <dgm:prSet/>
      <dgm:spPr>
        <a:blipFill dpi="0" rotWithShape="1">
          <a:blip xmlns:r="http://schemas.openxmlformats.org/officeDocument/2006/relationships" r:embed="rId11">
            <a:extLst>
              <a:ext uri="{28A0092B-C50C-407E-A947-70E740481C1C}">
                <a14:useLocalDpi xmlns:a14="http://schemas.microsoft.com/office/drawing/2010/main" val="0"/>
              </a:ext>
            </a:extLst>
          </a:blip>
          <a:srcRect/>
          <a:stretch>
            <a:fillRect l="16826" t="10976" r="17932" b="15952"/>
          </a:stretch>
        </a:blipFill>
      </dgm:spPr>
      <dgm:t>
        <a:bodyPr/>
        <a:lstStyle/>
        <a:p>
          <a:endParaRPr lang="en-US"/>
        </a:p>
      </dgm:t>
    </dgm:pt>
    <dgm:pt modelId="{8A1BD20A-2A24-48B1-B90A-42530F4A0732}">
      <dgm:prSet phldrT="[Text]" custT="1"/>
      <dgm:spPr/>
      <dgm:t>
        <a:bodyPr/>
        <a:lstStyle/>
        <a:p>
          <a:r>
            <a:rPr lang="fa-IR" sz="2000" b="1" dirty="0">
              <a:cs typeface="B Zar" panose="00000400000000000000" pitchFamily="2" charset="-78"/>
            </a:rPr>
            <a:t>یا مقلب القلوب</a:t>
          </a:r>
          <a:endParaRPr lang="en-US" sz="2000" b="1" dirty="0">
            <a:cs typeface="B Zar" panose="00000400000000000000" pitchFamily="2" charset="-78"/>
          </a:endParaRPr>
        </a:p>
      </dgm:t>
    </dgm:pt>
    <dgm:pt modelId="{4C9A7708-B63F-4433-A94F-32EFE411D918}" type="sibTrans" cxnId="{84623374-464A-4E73-BF7C-4A193E401AD4}">
      <dgm:prSet/>
      <dgm:spPr>
        <a:blipFill dpi="0" rotWithShape="1">
          <a:blip xmlns:r="http://schemas.openxmlformats.org/officeDocument/2006/relationships" r:embed="rId12">
            <a:extLst>
              <a:ext uri="{28A0092B-C50C-407E-A947-70E740481C1C}">
                <a14:useLocalDpi xmlns:a14="http://schemas.microsoft.com/office/drawing/2010/main" val="0"/>
              </a:ext>
            </a:extLst>
          </a:blip>
          <a:srcRect/>
          <a:stretch>
            <a:fillRect l="6808" t="1840" r="7865" b="2594"/>
          </a:stretch>
        </a:blipFill>
      </dgm:spPr>
      <dgm:t>
        <a:bodyPr/>
        <a:lstStyle/>
        <a:p>
          <a:endParaRPr lang="en-US"/>
        </a:p>
      </dgm:t>
    </dgm:pt>
    <dgm:pt modelId="{E94AF50B-BB68-4389-917C-F5F402CF65FC}" type="parTrans" cxnId="{84623374-464A-4E73-BF7C-4A193E401AD4}">
      <dgm:prSet/>
      <dgm:spPr/>
      <dgm:t>
        <a:bodyPr/>
        <a:lstStyle/>
        <a:p>
          <a:endParaRPr lang="en-US"/>
        </a:p>
      </dgm:t>
    </dgm:pt>
    <dgm:pt modelId="{DB3406A3-067B-497C-A4A7-92E11325D9D7}" type="pres">
      <dgm:prSet presAssocID="{9484E045-0C7C-4477-91B5-42C12F3E904A}" presName="Name0" presStyleCnt="0">
        <dgm:presLayoutVars>
          <dgm:chMax val="21"/>
          <dgm:chPref val="21"/>
        </dgm:presLayoutVars>
      </dgm:prSet>
      <dgm:spPr/>
      <dgm:t>
        <a:bodyPr/>
        <a:lstStyle/>
        <a:p>
          <a:endParaRPr lang="en-US"/>
        </a:p>
      </dgm:t>
    </dgm:pt>
    <dgm:pt modelId="{2F4DD636-4D74-4317-AD7A-274B2CE0059A}" type="pres">
      <dgm:prSet presAssocID="{BA4D167C-42D6-4D4A-9E6D-0703AC81A77D}" presName="text1" presStyleCnt="0"/>
      <dgm:spPr/>
    </dgm:pt>
    <dgm:pt modelId="{6856BACB-6C5F-4B38-9E8B-3456B8DFE2C2}" type="pres">
      <dgm:prSet presAssocID="{BA4D167C-42D6-4D4A-9E6D-0703AC81A77D}" presName="textRepeatNode" presStyleLbl="alignNode1" presStyleIdx="0" presStyleCnt="12">
        <dgm:presLayoutVars>
          <dgm:chMax val="0"/>
          <dgm:chPref val="0"/>
          <dgm:bulletEnabled val="1"/>
        </dgm:presLayoutVars>
      </dgm:prSet>
      <dgm:spPr/>
      <dgm:t>
        <a:bodyPr/>
        <a:lstStyle/>
        <a:p>
          <a:endParaRPr lang="en-US"/>
        </a:p>
      </dgm:t>
    </dgm:pt>
    <dgm:pt modelId="{7CF4D057-9866-4A48-89C2-D1EB64D45994}" type="pres">
      <dgm:prSet presAssocID="{BA4D167C-42D6-4D4A-9E6D-0703AC81A77D}" presName="textaccent1" presStyleCnt="0"/>
      <dgm:spPr/>
    </dgm:pt>
    <dgm:pt modelId="{E5ED1262-D0A6-4180-A243-0CE82240D7BE}" type="pres">
      <dgm:prSet presAssocID="{BA4D167C-42D6-4D4A-9E6D-0703AC81A77D}" presName="accentRepeatNode" presStyleLbl="solidAlignAcc1" presStyleIdx="0" presStyleCnt="24"/>
      <dgm:spPr/>
    </dgm:pt>
    <dgm:pt modelId="{D6824706-06E1-4571-8563-EA74BBFDE666}" type="pres">
      <dgm:prSet presAssocID="{07F6AD60-704D-4B33-B973-76BB4F627BF7}" presName="image1" presStyleCnt="0"/>
      <dgm:spPr/>
    </dgm:pt>
    <dgm:pt modelId="{BC0D8885-DD28-4002-8EDB-4E8547D0D87C}" type="pres">
      <dgm:prSet presAssocID="{07F6AD60-704D-4B33-B973-76BB4F627BF7}" presName="imageRepeatNode" presStyleLbl="alignAcc1" presStyleIdx="0" presStyleCnt="12"/>
      <dgm:spPr/>
      <dgm:t>
        <a:bodyPr/>
        <a:lstStyle/>
        <a:p>
          <a:endParaRPr lang="en-US"/>
        </a:p>
      </dgm:t>
    </dgm:pt>
    <dgm:pt modelId="{AADFC028-3620-451E-9A11-579B2A32F11B}" type="pres">
      <dgm:prSet presAssocID="{07F6AD60-704D-4B33-B973-76BB4F627BF7}" presName="imageaccent1" presStyleCnt="0"/>
      <dgm:spPr/>
    </dgm:pt>
    <dgm:pt modelId="{D58C3CE2-FA2C-4E47-BE93-CDC153EA146E}" type="pres">
      <dgm:prSet presAssocID="{07F6AD60-704D-4B33-B973-76BB4F627BF7}" presName="accentRepeatNode" presStyleLbl="solidAlignAcc1" presStyleIdx="1" presStyleCnt="24"/>
      <dgm:spPr/>
    </dgm:pt>
    <dgm:pt modelId="{DA0F5D32-FAFF-49A0-80A3-4CB56C89D988}" type="pres">
      <dgm:prSet presAssocID="{1CD13EC0-15A4-4423-9609-59AC972DE004}" presName="text2" presStyleCnt="0"/>
      <dgm:spPr/>
    </dgm:pt>
    <dgm:pt modelId="{F2039660-9BB9-4231-9722-3FEAFD2E0077}" type="pres">
      <dgm:prSet presAssocID="{1CD13EC0-15A4-4423-9609-59AC972DE004}" presName="textRepeatNode" presStyleLbl="alignNode1" presStyleIdx="1" presStyleCnt="12">
        <dgm:presLayoutVars>
          <dgm:chMax val="0"/>
          <dgm:chPref val="0"/>
          <dgm:bulletEnabled val="1"/>
        </dgm:presLayoutVars>
      </dgm:prSet>
      <dgm:spPr/>
      <dgm:t>
        <a:bodyPr/>
        <a:lstStyle/>
        <a:p>
          <a:endParaRPr lang="en-US"/>
        </a:p>
      </dgm:t>
    </dgm:pt>
    <dgm:pt modelId="{3902A825-C728-4413-9A1B-EA8467921762}" type="pres">
      <dgm:prSet presAssocID="{1CD13EC0-15A4-4423-9609-59AC972DE004}" presName="textaccent2" presStyleCnt="0"/>
      <dgm:spPr/>
    </dgm:pt>
    <dgm:pt modelId="{8F888AFC-C5D5-4816-8AB3-812AC8CD0F58}" type="pres">
      <dgm:prSet presAssocID="{1CD13EC0-15A4-4423-9609-59AC972DE004}" presName="accentRepeatNode" presStyleLbl="solidAlignAcc1" presStyleIdx="2" presStyleCnt="24"/>
      <dgm:spPr/>
    </dgm:pt>
    <dgm:pt modelId="{2BE718B3-ACC7-4B9A-8505-91E36D2DB211}" type="pres">
      <dgm:prSet presAssocID="{9A6A8DF2-DB7B-4560-9629-BCC154DCA561}" presName="image2" presStyleCnt="0"/>
      <dgm:spPr/>
    </dgm:pt>
    <dgm:pt modelId="{1D0ABB02-B6B4-47D0-BD5B-A74D536304E6}" type="pres">
      <dgm:prSet presAssocID="{9A6A8DF2-DB7B-4560-9629-BCC154DCA561}" presName="imageRepeatNode" presStyleLbl="alignAcc1" presStyleIdx="1" presStyleCnt="12"/>
      <dgm:spPr/>
      <dgm:t>
        <a:bodyPr/>
        <a:lstStyle/>
        <a:p>
          <a:endParaRPr lang="en-US"/>
        </a:p>
      </dgm:t>
    </dgm:pt>
    <dgm:pt modelId="{CF76C701-99ED-4B42-BAE8-1D3969794973}" type="pres">
      <dgm:prSet presAssocID="{9A6A8DF2-DB7B-4560-9629-BCC154DCA561}" presName="imageaccent2" presStyleCnt="0"/>
      <dgm:spPr/>
    </dgm:pt>
    <dgm:pt modelId="{C27AEACB-21A8-48F2-B1E7-F8CA85D2BAC4}" type="pres">
      <dgm:prSet presAssocID="{9A6A8DF2-DB7B-4560-9629-BCC154DCA561}" presName="accentRepeatNode" presStyleLbl="solidAlignAcc1" presStyleIdx="3" presStyleCnt="24"/>
      <dgm:spPr/>
    </dgm:pt>
    <dgm:pt modelId="{7C2A0E23-81EF-48F0-8DB2-DD84CBA61175}" type="pres">
      <dgm:prSet presAssocID="{401E4DB4-645A-4DA9-9E5F-34D1D938D034}" presName="text3" presStyleCnt="0"/>
      <dgm:spPr/>
    </dgm:pt>
    <dgm:pt modelId="{7102BD95-8B5C-451C-965A-9F9E2E9283E1}" type="pres">
      <dgm:prSet presAssocID="{401E4DB4-645A-4DA9-9E5F-34D1D938D034}" presName="textRepeatNode" presStyleLbl="alignNode1" presStyleIdx="2" presStyleCnt="12">
        <dgm:presLayoutVars>
          <dgm:chMax val="0"/>
          <dgm:chPref val="0"/>
          <dgm:bulletEnabled val="1"/>
        </dgm:presLayoutVars>
      </dgm:prSet>
      <dgm:spPr/>
      <dgm:t>
        <a:bodyPr/>
        <a:lstStyle/>
        <a:p>
          <a:endParaRPr lang="en-US"/>
        </a:p>
      </dgm:t>
    </dgm:pt>
    <dgm:pt modelId="{C75D50B3-5C63-42AF-BBC2-88CDDF3E4446}" type="pres">
      <dgm:prSet presAssocID="{401E4DB4-645A-4DA9-9E5F-34D1D938D034}" presName="textaccent3" presStyleCnt="0"/>
      <dgm:spPr/>
    </dgm:pt>
    <dgm:pt modelId="{2F5D87D1-A63B-4C8E-B737-D41198587FB7}" type="pres">
      <dgm:prSet presAssocID="{401E4DB4-645A-4DA9-9E5F-34D1D938D034}" presName="accentRepeatNode" presStyleLbl="solidAlignAcc1" presStyleIdx="4" presStyleCnt="24"/>
      <dgm:spPr/>
    </dgm:pt>
    <dgm:pt modelId="{398559C5-1165-410F-9FE6-BB37911A7B11}" type="pres">
      <dgm:prSet presAssocID="{3A54C328-E945-418B-AA0C-2A131D58FD5D}" presName="image3" presStyleCnt="0"/>
      <dgm:spPr/>
    </dgm:pt>
    <dgm:pt modelId="{8A0A5260-745C-4855-ACDB-8B64D09DC96B}" type="pres">
      <dgm:prSet presAssocID="{3A54C328-E945-418B-AA0C-2A131D58FD5D}" presName="imageRepeatNode" presStyleLbl="alignAcc1" presStyleIdx="2" presStyleCnt="12"/>
      <dgm:spPr/>
      <dgm:t>
        <a:bodyPr/>
        <a:lstStyle/>
        <a:p>
          <a:endParaRPr lang="en-US"/>
        </a:p>
      </dgm:t>
    </dgm:pt>
    <dgm:pt modelId="{3AD9BF52-4038-4101-89B8-08F0198F2DD0}" type="pres">
      <dgm:prSet presAssocID="{3A54C328-E945-418B-AA0C-2A131D58FD5D}" presName="imageaccent3" presStyleCnt="0"/>
      <dgm:spPr/>
    </dgm:pt>
    <dgm:pt modelId="{9F92F46C-E8BC-4532-858B-6EF9688F720E}" type="pres">
      <dgm:prSet presAssocID="{3A54C328-E945-418B-AA0C-2A131D58FD5D}" presName="accentRepeatNode" presStyleLbl="solidAlignAcc1" presStyleIdx="5" presStyleCnt="24"/>
      <dgm:spPr/>
    </dgm:pt>
    <dgm:pt modelId="{5729B151-2AF8-49A0-B907-47B81F3F6EEC}" type="pres">
      <dgm:prSet presAssocID="{8A1BD20A-2A24-48B1-B90A-42530F4A0732}" presName="text4" presStyleCnt="0"/>
      <dgm:spPr/>
    </dgm:pt>
    <dgm:pt modelId="{EBAD1CFA-1067-4BEB-8C15-9E191B71D0C2}" type="pres">
      <dgm:prSet presAssocID="{8A1BD20A-2A24-48B1-B90A-42530F4A0732}" presName="textRepeatNode" presStyleLbl="alignNode1" presStyleIdx="3" presStyleCnt="12">
        <dgm:presLayoutVars>
          <dgm:chMax val="0"/>
          <dgm:chPref val="0"/>
          <dgm:bulletEnabled val="1"/>
        </dgm:presLayoutVars>
      </dgm:prSet>
      <dgm:spPr/>
      <dgm:t>
        <a:bodyPr/>
        <a:lstStyle/>
        <a:p>
          <a:endParaRPr lang="en-US"/>
        </a:p>
      </dgm:t>
    </dgm:pt>
    <dgm:pt modelId="{408AB7F4-B7EB-4DF7-A4A1-8CCC17D4522B}" type="pres">
      <dgm:prSet presAssocID="{8A1BD20A-2A24-48B1-B90A-42530F4A0732}" presName="textaccent4" presStyleCnt="0"/>
      <dgm:spPr/>
    </dgm:pt>
    <dgm:pt modelId="{D56CDD80-F5AC-4495-B145-0AD38A739E1A}" type="pres">
      <dgm:prSet presAssocID="{8A1BD20A-2A24-48B1-B90A-42530F4A0732}" presName="accentRepeatNode" presStyleLbl="solidAlignAcc1" presStyleIdx="6" presStyleCnt="24"/>
      <dgm:spPr/>
    </dgm:pt>
    <dgm:pt modelId="{335B5A23-5E4B-4CB3-ABC1-B73B562AE3D4}" type="pres">
      <dgm:prSet presAssocID="{4C9A7708-B63F-4433-A94F-32EFE411D918}" presName="image4" presStyleCnt="0"/>
      <dgm:spPr/>
    </dgm:pt>
    <dgm:pt modelId="{24868B59-D271-461C-A9AC-F5274F292548}" type="pres">
      <dgm:prSet presAssocID="{4C9A7708-B63F-4433-A94F-32EFE411D918}" presName="imageRepeatNode" presStyleLbl="alignAcc1" presStyleIdx="3" presStyleCnt="12"/>
      <dgm:spPr/>
      <dgm:t>
        <a:bodyPr/>
        <a:lstStyle/>
        <a:p>
          <a:endParaRPr lang="en-US"/>
        </a:p>
      </dgm:t>
    </dgm:pt>
    <dgm:pt modelId="{6C164704-4276-4954-AB01-C2956BA2BFB3}" type="pres">
      <dgm:prSet presAssocID="{4C9A7708-B63F-4433-A94F-32EFE411D918}" presName="imageaccent4" presStyleCnt="0"/>
      <dgm:spPr/>
    </dgm:pt>
    <dgm:pt modelId="{84A023B5-6406-4B4D-A55A-98C58060A090}" type="pres">
      <dgm:prSet presAssocID="{4C9A7708-B63F-4433-A94F-32EFE411D918}" presName="accentRepeatNode" presStyleLbl="solidAlignAcc1" presStyleIdx="7" presStyleCnt="24"/>
      <dgm:spPr/>
    </dgm:pt>
    <dgm:pt modelId="{FFFACC52-45FF-4A56-BEE4-4D7090065C9F}" type="pres">
      <dgm:prSet presAssocID="{3025231F-1D0F-45C6-B1A5-C690E6C54079}" presName="text5" presStyleCnt="0"/>
      <dgm:spPr/>
    </dgm:pt>
    <dgm:pt modelId="{9DFD4A9E-8559-4C6A-BFA1-B10FBDA78DF1}" type="pres">
      <dgm:prSet presAssocID="{3025231F-1D0F-45C6-B1A5-C690E6C54079}" presName="textRepeatNode" presStyleLbl="alignNode1" presStyleIdx="4" presStyleCnt="12">
        <dgm:presLayoutVars>
          <dgm:chMax val="0"/>
          <dgm:chPref val="0"/>
          <dgm:bulletEnabled val="1"/>
        </dgm:presLayoutVars>
      </dgm:prSet>
      <dgm:spPr/>
      <dgm:t>
        <a:bodyPr/>
        <a:lstStyle/>
        <a:p>
          <a:endParaRPr lang="en-US"/>
        </a:p>
      </dgm:t>
    </dgm:pt>
    <dgm:pt modelId="{FA23124A-D123-437E-9DEC-5BD1B6E82AC9}" type="pres">
      <dgm:prSet presAssocID="{3025231F-1D0F-45C6-B1A5-C690E6C54079}" presName="textaccent5" presStyleCnt="0"/>
      <dgm:spPr/>
    </dgm:pt>
    <dgm:pt modelId="{DD600895-A13E-45B7-B3A1-E5DDBC1C3A2A}" type="pres">
      <dgm:prSet presAssocID="{3025231F-1D0F-45C6-B1A5-C690E6C54079}" presName="accentRepeatNode" presStyleLbl="solidAlignAcc1" presStyleIdx="8" presStyleCnt="24"/>
      <dgm:spPr/>
    </dgm:pt>
    <dgm:pt modelId="{776A7810-D6B7-4DBB-93B9-63366F09CF2A}" type="pres">
      <dgm:prSet presAssocID="{B93762EA-E7D2-421B-A99D-60B39F76884F}" presName="image5" presStyleCnt="0"/>
      <dgm:spPr/>
    </dgm:pt>
    <dgm:pt modelId="{70482EA0-C396-4BC7-BD2D-91D556155960}" type="pres">
      <dgm:prSet presAssocID="{B93762EA-E7D2-421B-A99D-60B39F76884F}" presName="imageRepeatNode" presStyleLbl="alignAcc1" presStyleIdx="4" presStyleCnt="12"/>
      <dgm:spPr/>
      <dgm:t>
        <a:bodyPr/>
        <a:lstStyle/>
        <a:p>
          <a:endParaRPr lang="en-US"/>
        </a:p>
      </dgm:t>
    </dgm:pt>
    <dgm:pt modelId="{E76550D1-B07E-45DB-8F1D-C0B9AB32E6CF}" type="pres">
      <dgm:prSet presAssocID="{B93762EA-E7D2-421B-A99D-60B39F76884F}" presName="imageaccent5" presStyleCnt="0"/>
      <dgm:spPr/>
    </dgm:pt>
    <dgm:pt modelId="{3E753783-B3C4-4637-9458-2F4E3003DD4B}" type="pres">
      <dgm:prSet presAssocID="{B93762EA-E7D2-421B-A99D-60B39F76884F}" presName="accentRepeatNode" presStyleLbl="solidAlignAcc1" presStyleIdx="9" presStyleCnt="24"/>
      <dgm:spPr/>
    </dgm:pt>
    <dgm:pt modelId="{FA3CE5A4-6432-40B3-AFE5-8C0DB74EEEA4}" type="pres">
      <dgm:prSet presAssocID="{F38C691B-831B-40EB-A62F-86B1D7D7E9EC}" presName="text6" presStyleCnt="0"/>
      <dgm:spPr/>
    </dgm:pt>
    <dgm:pt modelId="{CEDE5E88-635D-4124-922D-87D3BF3D061C}" type="pres">
      <dgm:prSet presAssocID="{F38C691B-831B-40EB-A62F-86B1D7D7E9EC}" presName="textRepeatNode" presStyleLbl="alignNode1" presStyleIdx="5" presStyleCnt="12">
        <dgm:presLayoutVars>
          <dgm:chMax val="0"/>
          <dgm:chPref val="0"/>
          <dgm:bulletEnabled val="1"/>
        </dgm:presLayoutVars>
      </dgm:prSet>
      <dgm:spPr/>
      <dgm:t>
        <a:bodyPr/>
        <a:lstStyle/>
        <a:p>
          <a:endParaRPr lang="en-US"/>
        </a:p>
      </dgm:t>
    </dgm:pt>
    <dgm:pt modelId="{42DF99B2-02B2-4A78-894D-F75B2DE7D7F1}" type="pres">
      <dgm:prSet presAssocID="{F38C691B-831B-40EB-A62F-86B1D7D7E9EC}" presName="textaccent6" presStyleCnt="0"/>
      <dgm:spPr/>
    </dgm:pt>
    <dgm:pt modelId="{10BBC976-6987-4AB1-AAE0-EAE1B8009451}" type="pres">
      <dgm:prSet presAssocID="{F38C691B-831B-40EB-A62F-86B1D7D7E9EC}" presName="accentRepeatNode" presStyleLbl="solidAlignAcc1" presStyleIdx="10" presStyleCnt="24"/>
      <dgm:spPr/>
    </dgm:pt>
    <dgm:pt modelId="{7397367E-81C7-4618-8D53-1BD48BB06C47}" type="pres">
      <dgm:prSet presAssocID="{51E9CEFC-3CF1-42C4-B61C-80629237388B}" presName="image6" presStyleCnt="0"/>
      <dgm:spPr/>
    </dgm:pt>
    <dgm:pt modelId="{6AC71CE2-89C1-4B64-B77F-D46B81099903}" type="pres">
      <dgm:prSet presAssocID="{51E9CEFC-3CF1-42C4-B61C-80629237388B}" presName="imageRepeatNode" presStyleLbl="alignAcc1" presStyleIdx="5" presStyleCnt="12"/>
      <dgm:spPr/>
      <dgm:t>
        <a:bodyPr/>
        <a:lstStyle/>
        <a:p>
          <a:endParaRPr lang="en-US"/>
        </a:p>
      </dgm:t>
    </dgm:pt>
    <dgm:pt modelId="{1499C544-8CEF-4E71-84D7-DC5F3AB9B642}" type="pres">
      <dgm:prSet presAssocID="{51E9CEFC-3CF1-42C4-B61C-80629237388B}" presName="imageaccent6" presStyleCnt="0"/>
      <dgm:spPr/>
    </dgm:pt>
    <dgm:pt modelId="{853F67FD-23AF-443E-95C1-D1505EA478F6}" type="pres">
      <dgm:prSet presAssocID="{51E9CEFC-3CF1-42C4-B61C-80629237388B}" presName="accentRepeatNode" presStyleLbl="solidAlignAcc1" presStyleIdx="11" presStyleCnt="24"/>
      <dgm:spPr/>
    </dgm:pt>
    <dgm:pt modelId="{4EC1ABB5-F966-4063-BBBA-865A8D35707A}" type="pres">
      <dgm:prSet presAssocID="{585BBD7B-5246-49A4-9899-D8B3B1F64CF9}" presName="text7" presStyleCnt="0"/>
      <dgm:spPr/>
    </dgm:pt>
    <dgm:pt modelId="{EECAF6B6-BEAE-4C70-B4F0-F68F6393FB86}" type="pres">
      <dgm:prSet presAssocID="{585BBD7B-5246-49A4-9899-D8B3B1F64CF9}" presName="textRepeatNode" presStyleLbl="alignNode1" presStyleIdx="6" presStyleCnt="12">
        <dgm:presLayoutVars>
          <dgm:chMax val="0"/>
          <dgm:chPref val="0"/>
          <dgm:bulletEnabled val="1"/>
        </dgm:presLayoutVars>
      </dgm:prSet>
      <dgm:spPr/>
      <dgm:t>
        <a:bodyPr/>
        <a:lstStyle/>
        <a:p>
          <a:endParaRPr lang="en-US"/>
        </a:p>
      </dgm:t>
    </dgm:pt>
    <dgm:pt modelId="{F8A34147-DE86-4867-A8D3-F793975B3E50}" type="pres">
      <dgm:prSet presAssocID="{585BBD7B-5246-49A4-9899-D8B3B1F64CF9}" presName="textaccent7" presStyleCnt="0"/>
      <dgm:spPr/>
    </dgm:pt>
    <dgm:pt modelId="{AC628BA3-62AB-4CAB-8100-63C04DC4AD34}" type="pres">
      <dgm:prSet presAssocID="{585BBD7B-5246-49A4-9899-D8B3B1F64CF9}" presName="accentRepeatNode" presStyleLbl="solidAlignAcc1" presStyleIdx="12" presStyleCnt="24"/>
      <dgm:spPr/>
    </dgm:pt>
    <dgm:pt modelId="{320655A7-8BB4-4DAC-9ED6-35C0B49D64F8}" type="pres">
      <dgm:prSet presAssocID="{1B051411-6C76-49B2-8201-31FA1AF41B35}" presName="image7" presStyleCnt="0"/>
      <dgm:spPr/>
    </dgm:pt>
    <dgm:pt modelId="{F201D3B0-DD79-4CBA-944F-6F7A25950D17}" type="pres">
      <dgm:prSet presAssocID="{1B051411-6C76-49B2-8201-31FA1AF41B35}" presName="imageRepeatNode" presStyleLbl="alignAcc1" presStyleIdx="6" presStyleCnt="12" custLinFactNeighborX="-3076" custLinFactNeighborY="2389"/>
      <dgm:spPr/>
      <dgm:t>
        <a:bodyPr/>
        <a:lstStyle/>
        <a:p>
          <a:endParaRPr lang="en-US"/>
        </a:p>
      </dgm:t>
    </dgm:pt>
    <dgm:pt modelId="{BD9EA316-E605-4945-9C1E-4E1D2B1FBA88}" type="pres">
      <dgm:prSet presAssocID="{1B051411-6C76-49B2-8201-31FA1AF41B35}" presName="imageaccent7" presStyleCnt="0"/>
      <dgm:spPr/>
    </dgm:pt>
    <dgm:pt modelId="{33A9419C-E714-4744-9654-37E54212FD1E}" type="pres">
      <dgm:prSet presAssocID="{1B051411-6C76-49B2-8201-31FA1AF41B35}" presName="accentRepeatNode" presStyleLbl="solidAlignAcc1" presStyleIdx="13" presStyleCnt="24"/>
      <dgm:spPr/>
    </dgm:pt>
    <dgm:pt modelId="{5F941C63-DAE3-49F5-8AAC-079324D17598}" type="pres">
      <dgm:prSet presAssocID="{2A7C7FAF-8A78-48D6-9B55-F15E755D7950}" presName="text8" presStyleCnt="0"/>
      <dgm:spPr/>
    </dgm:pt>
    <dgm:pt modelId="{2EAA2F43-E9ED-42AE-8A51-825C12613430}" type="pres">
      <dgm:prSet presAssocID="{2A7C7FAF-8A78-48D6-9B55-F15E755D7950}" presName="textRepeatNode" presStyleLbl="alignNode1" presStyleIdx="7" presStyleCnt="12">
        <dgm:presLayoutVars>
          <dgm:chMax val="0"/>
          <dgm:chPref val="0"/>
          <dgm:bulletEnabled val="1"/>
        </dgm:presLayoutVars>
      </dgm:prSet>
      <dgm:spPr/>
      <dgm:t>
        <a:bodyPr/>
        <a:lstStyle/>
        <a:p>
          <a:endParaRPr lang="en-US"/>
        </a:p>
      </dgm:t>
    </dgm:pt>
    <dgm:pt modelId="{97F7A8EA-F3FC-4752-970E-C8F4DFF1FE4A}" type="pres">
      <dgm:prSet presAssocID="{2A7C7FAF-8A78-48D6-9B55-F15E755D7950}" presName="textaccent8" presStyleCnt="0"/>
      <dgm:spPr/>
    </dgm:pt>
    <dgm:pt modelId="{25A9AD1F-D3B3-4130-96C7-65CE24A5D44A}" type="pres">
      <dgm:prSet presAssocID="{2A7C7FAF-8A78-48D6-9B55-F15E755D7950}" presName="accentRepeatNode" presStyleLbl="solidAlignAcc1" presStyleIdx="14" presStyleCnt="24"/>
      <dgm:spPr/>
    </dgm:pt>
    <dgm:pt modelId="{AD8B864D-C36E-4DA9-AF58-2F79D5F3AB9E}" type="pres">
      <dgm:prSet presAssocID="{04D2C663-A119-43F0-9D0A-7A052ABC0666}" presName="image8" presStyleCnt="0"/>
      <dgm:spPr/>
    </dgm:pt>
    <dgm:pt modelId="{DBD16EA5-AB27-4D8F-9296-B0C537C4444A}" type="pres">
      <dgm:prSet presAssocID="{04D2C663-A119-43F0-9D0A-7A052ABC0666}" presName="imageRepeatNode" presStyleLbl="alignAcc1" presStyleIdx="7" presStyleCnt="12"/>
      <dgm:spPr/>
      <dgm:t>
        <a:bodyPr/>
        <a:lstStyle/>
        <a:p>
          <a:endParaRPr lang="en-US"/>
        </a:p>
      </dgm:t>
    </dgm:pt>
    <dgm:pt modelId="{CB9E50F4-EC71-42AB-8FD0-E679E56F802A}" type="pres">
      <dgm:prSet presAssocID="{04D2C663-A119-43F0-9D0A-7A052ABC0666}" presName="imageaccent8" presStyleCnt="0"/>
      <dgm:spPr/>
    </dgm:pt>
    <dgm:pt modelId="{9884DBC3-6462-424F-813D-7E82971BCBEA}" type="pres">
      <dgm:prSet presAssocID="{04D2C663-A119-43F0-9D0A-7A052ABC0666}" presName="accentRepeatNode" presStyleLbl="solidAlignAcc1" presStyleIdx="15" presStyleCnt="24"/>
      <dgm:spPr/>
    </dgm:pt>
    <dgm:pt modelId="{C0A428CF-E192-4A9E-831A-DE1305712085}" type="pres">
      <dgm:prSet presAssocID="{2B863DAC-9897-41C0-95CE-7E95FE80F9D4}" presName="text9" presStyleCnt="0"/>
      <dgm:spPr/>
    </dgm:pt>
    <dgm:pt modelId="{C666AF72-E5DF-4231-9695-E926F4B3992E}" type="pres">
      <dgm:prSet presAssocID="{2B863DAC-9897-41C0-95CE-7E95FE80F9D4}" presName="textRepeatNode" presStyleLbl="alignNode1" presStyleIdx="8" presStyleCnt="12">
        <dgm:presLayoutVars>
          <dgm:chMax val="0"/>
          <dgm:chPref val="0"/>
          <dgm:bulletEnabled val="1"/>
        </dgm:presLayoutVars>
      </dgm:prSet>
      <dgm:spPr/>
      <dgm:t>
        <a:bodyPr/>
        <a:lstStyle/>
        <a:p>
          <a:endParaRPr lang="en-US"/>
        </a:p>
      </dgm:t>
    </dgm:pt>
    <dgm:pt modelId="{37896AD9-EDB6-45A1-B2BA-47A506149AA9}" type="pres">
      <dgm:prSet presAssocID="{2B863DAC-9897-41C0-95CE-7E95FE80F9D4}" presName="textaccent9" presStyleCnt="0"/>
      <dgm:spPr/>
    </dgm:pt>
    <dgm:pt modelId="{E95548AE-7D2E-4032-8D42-A11BA140679C}" type="pres">
      <dgm:prSet presAssocID="{2B863DAC-9897-41C0-95CE-7E95FE80F9D4}" presName="accentRepeatNode" presStyleLbl="solidAlignAcc1" presStyleIdx="16" presStyleCnt="24"/>
      <dgm:spPr/>
    </dgm:pt>
    <dgm:pt modelId="{D1E49325-1149-4B4E-92F4-F7C5B7E30A75}" type="pres">
      <dgm:prSet presAssocID="{A2F56C36-1AEB-45B0-A626-08908C221A85}" presName="image9" presStyleCnt="0"/>
      <dgm:spPr/>
    </dgm:pt>
    <dgm:pt modelId="{3FC21941-9484-48BA-8992-C36A597C83AF}" type="pres">
      <dgm:prSet presAssocID="{A2F56C36-1AEB-45B0-A626-08908C221A85}" presName="imageRepeatNode" presStyleLbl="alignAcc1" presStyleIdx="8" presStyleCnt="12"/>
      <dgm:spPr/>
      <dgm:t>
        <a:bodyPr/>
        <a:lstStyle/>
        <a:p>
          <a:endParaRPr lang="en-US"/>
        </a:p>
      </dgm:t>
    </dgm:pt>
    <dgm:pt modelId="{CFF1BB12-51E7-452E-99AD-DDD4E7DF446B}" type="pres">
      <dgm:prSet presAssocID="{A2F56C36-1AEB-45B0-A626-08908C221A85}" presName="imageaccent9" presStyleCnt="0"/>
      <dgm:spPr/>
    </dgm:pt>
    <dgm:pt modelId="{2E14F10E-B24F-4569-89DE-C5F0F9B4AD64}" type="pres">
      <dgm:prSet presAssocID="{A2F56C36-1AEB-45B0-A626-08908C221A85}" presName="accentRepeatNode" presStyleLbl="solidAlignAcc1" presStyleIdx="17" presStyleCnt="24"/>
      <dgm:spPr/>
    </dgm:pt>
    <dgm:pt modelId="{D106F96D-D255-4333-93CC-BBBEA2369062}" type="pres">
      <dgm:prSet presAssocID="{6873CC89-5968-4779-AC23-D37CF215DC8E}" presName="text10" presStyleCnt="0"/>
      <dgm:spPr/>
    </dgm:pt>
    <dgm:pt modelId="{DAEA0C33-DED2-4F36-8566-93A28F25F8FC}" type="pres">
      <dgm:prSet presAssocID="{6873CC89-5968-4779-AC23-D37CF215DC8E}" presName="textRepeatNode" presStyleLbl="alignNode1" presStyleIdx="9" presStyleCnt="12">
        <dgm:presLayoutVars>
          <dgm:chMax val="0"/>
          <dgm:chPref val="0"/>
          <dgm:bulletEnabled val="1"/>
        </dgm:presLayoutVars>
      </dgm:prSet>
      <dgm:spPr/>
      <dgm:t>
        <a:bodyPr/>
        <a:lstStyle/>
        <a:p>
          <a:endParaRPr lang="en-US"/>
        </a:p>
      </dgm:t>
    </dgm:pt>
    <dgm:pt modelId="{3A748406-EA24-4C16-AB2A-0950D674F69A}" type="pres">
      <dgm:prSet presAssocID="{6873CC89-5968-4779-AC23-D37CF215DC8E}" presName="textaccent10" presStyleCnt="0"/>
      <dgm:spPr/>
    </dgm:pt>
    <dgm:pt modelId="{35B9247E-8BFD-434D-A81C-4476E3481CE9}" type="pres">
      <dgm:prSet presAssocID="{6873CC89-5968-4779-AC23-D37CF215DC8E}" presName="accentRepeatNode" presStyleLbl="solidAlignAcc1" presStyleIdx="18" presStyleCnt="24"/>
      <dgm:spPr/>
    </dgm:pt>
    <dgm:pt modelId="{C6A5615B-4D76-40FC-A9AF-FF6DED5F14A2}" type="pres">
      <dgm:prSet presAssocID="{9799DD28-AB30-4DA0-94AC-61459C824A42}" presName="image10" presStyleCnt="0"/>
      <dgm:spPr/>
    </dgm:pt>
    <dgm:pt modelId="{4BAC388D-5A8D-41DD-9B5A-8C8631ECA092}" type="pres">
      <dgm:prSet presAssocID="{9799DD28-AB30-4DA0-94AC-61459C824A42}" presName="imageRepeatNode" presStyleLbl="alignAcc1" presStyleIdx="9" presStyleCnt="12"/>
      <dgm:spPr/>
      <dgm:t>
        <a:bodyPr/>
        <a:lstStyle/>
        <a:p>
          <a:endParaRPr lang="en-US"/>
        </a:p>
      </dgm:t>
    </dgm:pt>
    <dgm:pt modelId="{CBC5D427-431B-45DC-87D1-65D417D3CA5D}" type="pres">
      <dgm:prSet presAssocID="{9799DD28-AB30-4DA0-94AC-61459C824A42}" presName="imageaccent10" presStyleCnt="0"/>
      <dgm:spPr/>
    </dgm:pt>
    <dgm:pt modelId="{789AE870-A8CB-44E3-8478-1D8F38BCC1CE}" type="pres">
      <dgm:prSet presAssocID="{9799DD28-AB30-4DA0-94AC-61459C824A42}" presName="accentRepeatNode" presStyleLbl="solidAlignAcc1" presStyleIdx="19" presStyleCnt="24"/>
      <dgm:spPr/>
    </dgm:pt>
    <dgm:pt modelId="{39CAAB03-86FC-43AC-8F6D-51B9DDB2BB41}" type="pres">
      <dgm:prSet presAssocID="{1C036F89-A58B-4266-9A23-C99F47AF4183}" presName="text11" presStyleCnt="0"/>
      <dgm:spPr/>
    </dgm:pt>
    <dgm:pt modelId="{1D0DC597-82ED-46FC-BCF5-B75BE2CB8F59}" type="pres">
      <dgm:prSet presAssocID="{1C036F89-A58B-4266-9A23-C99F47AF4183}" presName="textRepeatNode" presStyleLbl="alignNode1" presStyleIdx="10" presStyleCnt="12">
        <dgm:presLayoutVars>
          <dgm:chMax val="0"/>
          <dgm:chPref val="0"/>
          <dgm:bulletEnabled val="1"/>
        </dgm:presLayoutVars>
      </dgm:prSet>
      <dgm:spPr/>
      <dgm:t>
        <a:bodyPr/>
        <a:lstStyle/>
        <a:p>
          <a:endParaRPr lang="en-US"/>
        </a:p>
      </dgm:t>
    </dgm:pt>
    <dgm:pt modelId="{D2EA29C4-CB53-4332-8A0E-ACBF5812E86F}" type="pres">
      <dgm:prSet presAssocID="{1C036F89-A58B-4266-9A23-C99F47AF4183}" presName="textaccent11" presStyleCnt="0"/>
      <dgm:spPr/>
    </dgm:pt>
    <dgm:pt modelId="{376C561B-5C00-4CDD-A5A1-10DDEDA131F8}" type="pres">
      <dgm:prSet presAssocID="{1C036F89-A58B-4266-9A23-C99F47AF4183}" presName="accentRepeatNode" presStyleLbl="solidAlignAcc1" presStyleIdx="20" presStyleCnt="24"/>
      <dgm:spPr/>
    </dgm:pt>
    <dgm:pt modelId="{002E67C5-EBE5-4E4F-8A4A-55742B7748DD}" type="pres">
      <dgm:prSet presAssocID="{55C5FF12-631C-4ABC-B497-B4199E8FD9E7}" presName="image11" presStyleCnt="0"/>
      <dgm:spPr/>
    </dgm:pt>
    <dgm:pt modelId="{57D0AB6C-B761-4BE8-BE32-151066E20661}" type="pres">
      <dgm:prSet presAssocID="{55C5FF12-631C-4ABC-B497-B4199E8FD9E7}" presName="imageRepeatNode" presStyleLbl="alignAcc1" presStyleIdx="10" presStyleCnt="12"/>
      <dgm:spPr/>
      <dgm:t>
        <a:bodyPr/>
        <a:lstStyle/>
        <a:p>
          <a:endParaRPr lang="en-US"/>
        </a:p>
      </dgm:t>
    </dgm:pt>
    <dgm:pt modelId="{A5B83BDB-F2A6-4EC4-A69D-0BB21BCC3111}" type="pres">
      <dgm:prSet presAssocID="{55C5FF12-631C-4ABC-B497-B4199E8FD9E7}" presName="imageaccent11" presStyleCnt="0"/>
      <dgm:spPr/>
    </dgm:pt>
    <dgm:pt modelId="{8DB5F0EE-1D1A-4AF7-A9EB-41DD9A4351ED}" type="pres">
      <dgm:prSet presAssocID="{55C5FF12-631C-4ABC-B497-B4199E8FD9E7}" presName="accentRepeatNode" presStyleLbl="solidAlignAcc1" presStyleIdx="21" presStyleCnt="24"/>
      <dgm:spPr/>
    </dgm:pt>
    <dgm:pt modelId="{C351FC9C-9BAB-41ED-9687-21E85BCF5F6D}" type="pres">
      <dgm:prSet presAssocID="{CAD8E8C1-61C2-45E4-BFA9-747DD0D877F8}" presName="text12" presStyleCnt="0"/>
      <dgm:spPr/>
    </dgm:pt>
    <dgm:pt modelId="{EC2C9F1A-BDF8-4425-829A-2CD5FD8BB9B6}" type="pres">
      <dgm:prSet presAssocID="{CAD8E8C1-61C2-45E4-BFA9-747DD0D877F8}" presName="textRepeatNode" presStyleLbl="alignNode1" presStyleIdx="11" presStyleCnt="12">
        <dgm:presLayoutVars>
          <dgm:chMax val="0"/>
          <dgm:chPref val="0"/>
          <dgm:bulletEnabled val="1"/>
        </dgm:presLayoutVars>
      </dgm:prSet>
      <dgm:spPr/>
      <dgm:t>
        <a:bodyPr/>
        <a:lstStyle/>
        <a:p>
          <a:endParaRPr lang="en-US"/>
        </a:p>
      </dgm:t>
    </dgm:pt>
    <dgm:pt modelId="{46275F8E-2FE3-44E8-9E8F-5179B8415E82}" type="pres">
      <dgm:prSet presAssocID="{CAD8E8C1-61C2-45E4-BFA9-747DD0D877F8}" presName="textaccent12" presStyleCnt="0"/>
      <dgm:spPr/>
    </dgm:pt>
    <dgm:pt modelId="{BD8C11A5-4DED-4419-8EC1-1D8E2F075932}" type="pres">
      <dgm:prSet presAssocID="{CAD8E8C1-61C2-45E4-BFA9-747DD0D877F8}" presName="accentRepeatNode" presStyleLbl="solidAlignAcc1" presStyleIdx="22" presStyleCnt="24"/>
      <dgm:spPr/>
    </dgm:pt>
    <dgm:pt modelId="{B2533059-5341-4817-BFC9-B5F79E53C131}" type="pres">
      <dgm:prSet presAssocID="{63A5A626-A617-4560-B6E0-470E34A1E6ED}" presName="image12" presStyleCnt="0"/>
      <dgm:spPr/>
    </dgm:pt>
    <dgm:pt modelId="{421A9920-DE90-495A-9774-4F9673BC7ACC}" type="pres">
      <dgm:prSet presAssocID="{63A5A626-A617-4560-B6E0-470E34A1E6ED}" presName="imageRepeatNode" presStyleLbl="alignAcc1" presStyleIdx="11" presStyleCnt="12"/>
      <dgm:spPr/>
      <dgm:t>
        <a:bodyPr/>
        <a:lstStyle/>
        <a:p>
          <a:endParaRPr lang="en-US"/>
        </a:p>
      </dgm:t>
    </dgm:pt>
    <dgm:pt modelId="{A0A2E614-5569-4321-9266-B2046D7753F0}" type="pres">
      <dgm:prSet presAssocID="{63A5A626-A617-4560-B6E0-470E34A1E6ED}" presName="imageaccent12" presStyleCnt="0"/>
      <dgm:spPr/>
    </dgm:pt>
    <dgm:pt modelId="{F7B3130A-C0C4-4480-BE0E-E1AD20FA0FDD}" type="pres">
      <dgm:prSet presAssocID="{63A5A626-A617-4560-B6E0-470E34A1E6ED}" presName="accentRepeatNode" presStyleLbl="solidAlignAcc1" presStyleIdx="23" presStyleCnt="24"/>
      <dgm:spPr/>
    </dgm:pt>
  </dgm:ptLst>
  <dgm:cxnLst>
    <dgm:cxn modelId="{1968CDC6-A994-43F9-8AFF-D0EF8761A3F4}" srcId="{9484E045-0C7C-4477-91B5-42C12F3E904A}" destId="{CAD8E8C1-61C2-45E4-BFA9-747DD0D877F8}" srcOrd="11" destOrd="0" parTransId="{CAB1C642-66B6-471B-A97C-8748CC55C219}" sibTransId="{63A5A626-A617-4560-B6E0-470E34A1E6ED}"/>
    <dgm:cxn modelId="{DAD76DB4-8F04-4C33-849F-928FB21C9D18}" type="presOf" srcId="{F38C691B-831B-40EB-A62F-86B1D7D7E9EC}" destId="{CEDE5E88-635D-4124-922D-87D3BF3D061C}" srcOrd="0" destOrd="0" presId="urn:microsoft.com/office/officeart/2008/layout/HexagonCluster"/>
    <dgm:cxn modelId="{737DDC45-8F95-4C0D-8B3F-671F0CFD2335}" srcId="{9484E045-0C7C-4477-91B5-42C12F3E904A}" destId="{401E4DB4-645A-4DA9-9E5F-34D1D938D034}" srcOrd="2" destOrd="0" parTransId="{66F54D79-F6E3-4F05-836C-F03581CA9334}" sibTransId="{3A54C328-E945-418B-AA0C-2A131D58FD5D}"/>
    <dgm:cxn modelId="{84623374-464A-4E73-BF7C-4A193E401AD4}" srcId="{9484E045-0C7C-4477-91B5-42C12F3E904A}" destId="{8A1BD20A-2A24-48B1-B90A-42530F4A0732}" srcOrd="3" destOrd="0" parTransId="{E94AF50B-BB68-4389-917C-F5F402CF65FC}" sibTransId="{4C9A7708-B63F-4433-A94F-32EFE411D918}"/>
    <dgm:cxn modelId="{99FE35A7-1E00-4E29-80ED-D8851E5233CD}" type="presOf" srcId="{9799DD28-AB30-4DA0-94AC-61459C824A42}" destId="{4BAC388D-5A8D-41DD-9B5A-8C8631ECA092}" srcOrd="0" destOrd="0" presId="urn:microsoft.com/office/officeart/2008/layout/HexagonCluster"/>
    <dgm:cxn modelId="{6B6795CA-647D-4890-A18C-83B543000B0C}" type="presOf" srcId="{07F6AD60-704D-4B33-B973-76BB4F627BF7}" destId="{BC0D8885-DD28-4002-8EDB-4E8547D0D87C}" srcOrd="0" destOrd="0" presId="urn:microsoft.com/office/officeart/2008/layout/HexagonCluster"/>
    <dgm:cxn modelId="{6BCBC272-86BB-4CD0-92C4-DA732A7BB452}" type="presOf" srcId="{8A1BD20A-2A24-48B1-B90A-42530F4A0732}" destId="{EBAD1CFA-1067-4BEB-8C15-9E191B71D0C2}" srcOrd="0" destOrd="0" presId="urn:microsoft.com/office/officeart/2008/layout/HexagonCluster"/>
    <dgm:cxn modelId="{33E041A3-EB14-417A-BE6D-1AA90339E17A}" srcId="{9484E045-0C7C-4477-91B5-42C12F3E904A}" destId="{1CD13EC0-15A4-4423-9609-59AC972DE004}" srcOrd="1" destOrd="0" parTransId="{F6238BB2-063E-4494-A01A-51F0B07F6813}" sibTransId="{9A6A8DF2-DB7B-4560-9629-BCC154DCA561}"/>
    <dgm:cxn modelId="{22203AB1-5359-4025-80FC-AB4E623CF235}" srcId="{9484E045-0C7C-4477-91B5-42C12F3E904A}" destId="{6873CC89-5968-4779-AC23-D37CF215DC8E}" srcOrd="9" destOrd="0" parTransId="{818B7B7B-66AD-45E7-903B-6BD3BE5EF483}" sibTransId="{9799DD28-AB30-4DA0-94AC-61459C824A42}"/>
    <dgm:cxn modelId="{583E8A07-A8F9-4D21-A4A6-853BF71C776A}" type="presOf" srcId="{2A7C7FAF-8A78-48D6-9B55-F15E755D7950}" destId="{2EAA2F43-E9ED-42AE-8A51-825C12613430}" srcOrd="0" destOrd="0" presId="urn:microsoft.com/office/officeart/2008/layout/HexagonCluster"/>
    <dgm:cxn modelId="{F9023B8A-AB5E-4DAD-893D-EB267062DB75}" type="presOf" srcId="{9A6A8DF2-DB7B-4560-9629-BCC154DCA561}" destId="{1D0ABB02-B6B4-47D0-BD5B-A74D536304E6}" srcOrd="0" destOrd="0" presId="urn:microsoft.com/office/officeart/2008/layout/HexagonCluster"/>
    <dgm:cxn modelId="{8C35B75E-88B8-4502-9D80-06A2258C6808}" type="presOf" srcId="{51E9CEFC-3CF1-42C4-B61C-80629237388B}" destId="{6AC71CE2-89C1-4B64-B77F-D46B81099903}" srcOrd="0" destOrd="0" presId="urn:microsoft.com/office/officeart/2008/layout/HexagonCluster"/>
    <dgm:cxn modelId="{FE9505F5-3809-4054-BEED-BCBF780C5A4B}" srcId="{9484E045-0C7C-4477-91B5-42C12F3E904A}" destId="{2A7C7FAF-8A78-48D6-9B55-F15E755D7950}" srcOrd="7" destOrd="0" parTransId="{B544C2F6-F576-448B-A4E6-4A2EE081F3D9}" sibTransId="{04D2C663-A119-43F0-9D0A-7A052ABC0666}"/>
    <dgm:cxn modelId="{B67D5D85-9CEE-4293-B9D3-2C2D0888C801}" type="presOf" srcId="{2B863DAC-9897-41C0-95CE-7E95FE80F9D4}" destId="{C666AF72-E5DF-4231-9695-E926F4B3992E}" srcOrd="0" destOrd="0" presId="urn:microsoft.com/office/officeart/2008/layout/HexagonCluster"/>
    <dgm:cxn modelId="{B220B7A9-C7A4-46F0-B91E-9930FBE3AA23}" srcId="{9484E045-0C7C-4477-91B5-42C12F3E904A}" destId="{BA4D167C-42D6-4D4A-9E6D-0703AC81A77D}" srcOrd="0" destOrd="0" parTransId="{E3470AEB-908F-4C35-806E-28041CE6FDBA}" sibTransId="{07F6AD60-704D-4B33-B973-76BB4F627BF7}"/>
    <dgm:cxn modelId="{5AA00559-6425-450E-A660-A448836C3E90}" srcId="{9484E045-0C7C-4477-91B5-42C12F3E904A}" destId="{504B91A6-EA0F-459D-9D35-4F72DB044D61}" srcOrd="12" destOrd="0" parTransId="{9FC2AEAE-6A73-4289-BCFE-34A0B6688ED9}" sibTransId="{9503F84A-BBC0-4FED-A29A-93D237E12468}"/>
    <dgm:cxn modelId="{6114FF84-44CA-485F-8347-0D12A3A9FE42}" srcId="{9484E045-0C7C-4477-91B5-42C12F3E904A}" destId="{F38C691B-831B-40EB-A62F-86B1D7D7E9EC}" srcOrd="5" destOrd="0" parTransId="{E5C84DDD-0167-4DF7-9669-4B8FC3F4B0AD}" sibTransId="{51E9CEFC-3CF1-42C4-B61C-80629237388B}"/>
    <dgm:cxn modelId="{91E6DC67-5808-4352-93FA-83E614D2581F}" type="presOf" srcId="{3025231F-1D0F-45C6-B1A5-C690E6C54079}" destId="{9DFD4A9E-8559-4C6A-BFA1-B10FBDA78DF1}" srcOrd="0" destOrd="0" presId="urn:microsoft.com/office/officeart/2008/layout/HexagonCluster"/>
    <dgm:cxn modelId="{9605D84C-8D00-4572-9104-669466B2C6DE}" type="presOf" srcId="{6873CC89-5968-4779-AC23-D37CF215DC8E}" destId="{DAEA0C33-DED2-4F36-8566-93A28F25F8FC}" srcOrd="0" destOrd="0" presId="urn:microsoft.com/office/officeart/2008/layout/HexagonCluster"/>
    <dgm:cxn modelId="{DBAE70F6-5ED2-402B-901D-68012015C879}" srcId="{9484E045-0C7C-4477-91B5-42C12F3E904A}" destId="{1C036F89-A58B-4266-9A23-C99F47AF4183}" srcOrd="10" destOrd="0" parTransId="{EA261A27-8AF1-4581-8E1B-CA6E7825D2D0}" sibTransId="{55C5FF12-631C-4ABC-B497-B4199E8FD9E7}"/>
    <dgm:cxn modelId="{74CA8B6E-D026-4C2D-9E9D-1DC9F811236E}" srcId="{9484E045-0C7C-4477-91B5-42C12F3E904A}" destId="{F06B07A2-FA83-4DBC-8339-771ED3F75A39}" srcOrd="13" destOrd="0" parTransId="{2531E229-1BE1-4102-B555-7E5911D1E7FB}" sibTransId="{AC1997FE-1150-4047-B103-A8803A79F6A1}"/>
    <dgm:cxn modelId="{9E13BA0E-584B-445B-A614-3E1909236E1F}" type="presOf" srcId="{CAD8E8C1-61C2-45E4-BFA9-747DD0D877F8}" destId="{EC2C9F1A-BDF8-4425-829A-2CD5FD8BB9B6}" srcOrd="0" destOrd="0" presId="urn:microsoft.com/office/officeart/2008/layout/HexagonCluster"/>
    <dgm:cxn modelId="{0C0F3273-2EBA-44E2-829F-97CFC70E5C72}" type="presOf" srcId="{04D2C663-A119-43F0-9D0A-7A052ABC0666}" destId="{DBD16EA5-AB27-4D8F-9296-B0C537C4444A}" srcOrd="0" destOrd="0" presId="urn:microsoft.com/office/officeart/2008/layout/HexagonCluster"/>
    <dgm:cxn modelId="{FDF3EE85-E062-428C-B6D9-87F9DE10ACDD}" type="presOf" srcId="{1CD13EC0-15A4-4423-9609-59AC972DE004}" destId="{F2039660-9BB9-4231-9722-3FEAFD2E0077}" srcOrd="0" destOrd="0" presId="urn:microsoft.com/office/officeart/2008/layout/HexagonCluster"/>
    <dgm:cxn modelId="{5DF09FCF-2639-4B85-B6E1-D122576F7949}" type="presOf" srcId="{55C5FF12-631C-4ABC-B497-B4199E8FD9E7}" destId="{57D0AB6C-B761-4BE8-BE32-151066E20661}" srcOrd="0" destOrd="0" presId="urn:microsoft.com/office/officeart/2008/layout/HexagonCluster"/>
    <dgm:cxn modelId="{C632A56A-F14E-48A3-A112-30A69D229728}" type="presOf" srcId="{1B051411-6C76-49B2-8201-31FA1AF41B35}" destId="{F201D3B0-DD79-4CBA-944F-6F7A25950D17}" srcOrd="0" destOrd="0" presId="urn:microsoft.com/office/officeart/2008/layout/HexagonCluster"/>
    <dgm:cxn modelId="{BE12545E-4A04-4C67-BF56-4E64501385F0}" type="presOf" srcId="{401E4DB4-645A-4DA9-9E5F-34D1D938D034}" destId="{7102BD95-8B5C-451C-965A-9F9E2E9283E1}" srcOrd="0" destOrd="0" presId="urn:microsoft.com/office/officeart/2008/layout/HexagonCluster"/>
    <dgm:cxn modelId="{478E81B9-F871-44AD-A321-A9AE30FA5182}" type="presOf" srcId="{1C036F89-A58B-4266-9A23-C99F47AF4183}" destId="{1D0DC597-82ED-46FC-BCF5-B75BE2CB8F59}" srcOrd="0" destOrd="0" presId="urn:microsoft.com/office/officeart/2008/layout/HexagonCluster"/>
    <dgm:cxn modelId="{EF9E7F77-A913-4454-B03A-4F0DBB683356}" type="presOf" srcId="{A2F56C36-1AEB-45B0-A626-08908C221A85}" destId="{3FC21941-9484-48BA-8992-C36A597C83AF}" srcOrd="0" destOrd="0" presId="urn:microsoft.com/office/officeart/2008/layout/HexagonCluster"/>
    <dgm:cxn modelId="{D6EF02D6-E553-43BD-A15D-06A9B72D78DD}" type="presOf" srcId="{9484E045-0C7C-4477-91B5-42C12F3E904A}" destId="{DB3406A3-067B-497C-A4A7-92E11325D9D7}" srcOrd="0" destOrd="0" presId="urn:microsoft.com/office/officeart/2008/layout/HexagonCluster"/>
    <dgm:cxn modelId="{6B2BE46F-FF45-4E59-B990-02AB3F8A9E02}" type="presOf" srcId="{B93762EA-E7D2-421B-A99D-60B39F76884F}" destId="{70482EA0-C396-4BC7-BD2D-91D556155960}" srcOrd="0" destOrd="0" presId="urn:microsoft.com/office/officeart/2008/layout/HexagonCluster"/>
    <dgm:cxn modelId="{0752D7CE-B1AA-488E-AF03-881F5C20DC7A}" type="presOf" srcId="{63A5A626-A617-4560-B6E0-470E34A1E6ED}" destId="{421A9920-DE90-495A-9774-4F9673BC7ACC}" srcOrd="0" destOrd="0" presId="urn:microsoft.com/office/officeart/2008/layout/HexagonCluster"/>
    <dgm:cxn modelId="{B0669FA0-EA2E-493A-A86F-B8762AE59E99}" srcId="{9484E045-0C7C-4477-91B5-42C12F3E904A}" destId="{585BBD7B-5246-49A4-9899-D8B3B1F64CF9}" srcOrd="6" destOrd="0" parTransId="{24C017BF-5254-484C-BB1F-1A6953D8A59B}" sibTransId="{1B051411-6C76-49B2-8201-31FA1AF41B35}"/>
    <dgm:cxn modelId="{E9976255-C6BE-4C19-ADEA-FE5DCE6807A4}" type="presOf" srcId="{BA4D167C-42D6-4D4A-9E6D-0703AC81A77D}" destId="{6856BACB-6C5F-4B38-9E8B-3456B8DFE2C2}" srcOrd="0" destOrd="0" presId="urn:microsoft.com/office/officeart/2008/layout/HexagonCluster"/>
    <dgm:cxn modelId="{6F76BAE5-FBDE-45F2-87CA-8E4AD9B5F03C}" type="presOf" srcId="{4C9A7708-B63F-4433-A94F-32EFE411D918}" destId="{24868B59-D271-461C-A9AC-F5274F292548}" srcOrd="0" destOrd="0" presId="urn:microsoft.com/office/officeart/2008/layout/HexagonCluster"/>
    <dgm:cxn modelId="{9F84E14A-7835-4FCA-9AE0-EC64C903A2DA}" type="presOf" srcId="{3A54C328-E945-418B-AA0C-2A131D58FD5D}" destId="{8A0A5260-745C-4855-ACDB-8B64D09DC96B}" srcOrd="0" destOrd="0" presId="urn:microsoft.com/office/officeart/2008/layout/HexagonCluster"/>
    <dgm:cxn modelId="{8746D0E8-EA64-4253-A884-F8217CF85D99}" srcId="{9484E045-0C7C-4477-91B5-42C12F3E904A}" destId="{2B863DAC-9897-41C0-95CE-7E95FE80F9D4}" srcOrd="8" destOrd="0" parTransId="{1925F2FC-6A07-4AF9-9B17-8E93581417A7}" sibTransId="{A2F56C36-1AEB-45B0-A626-08908C221A85}"/>
    <dgm:cxn modelId="{BC175183-39B0-4351-B2DF-78258E3322E1}" type="presOf" srcId="{585BBD7B-5246-49A4-9899-D8B3B1F64CF9}" destId="{EECAF6B6-BEAE-4C70-B4F0-F68F6393FB86}" srcOrd="0" destOrd="0" presId="urn:microsoft.com/office/officeart/2008/layout/HexagonCluster"/>
    <dgm:cxn modelId="{BDA5F2FE-8B5C-4C5F-8E01-B67DDC100FF2}" srcId="{9484E045-0C7C-4477-91B5-42C12F3E904A}" destId="{3025231F-1D0F-45C6-B1A5-C690E6C54079}" srcOrd="4" destOrd="0" parTransId="{2FD71D8A-9270-4DED-9497-EB9537CB0627}" sibTransId="{B93762EA-E7D2-421B-A99D-60B39F76884F}"/>
    <dgm:cxn modelId="{9ABE9580-5C97-4BA4-ABB3-6F4638D67856}" type="presParOf" srcId="{DB3406A3-067B-497C-A4A7-92E11325D9D7}" destId="{2F4DD636-4D74-4317-AD7A-274B2CE0059A}" srcOrd="0" destOrd="0" presId="urn:microsoft.com/office/officeart/2008/layout/HexagonCluster"/>
    <dgm:cxn modelId="{9AB97668-D313-404F-A6B3-5C31273A4DE9}" type="presParOf" srcId="{2F4DD636-4D74-4317-AD7A-274B2CE0059A}" destId="{6856BACB-6C5F-4B38-9E8B-3456B8DFE2C2}" srcOrd="0" destOrd="0" presId="urn:microsoft.com/office/officeart/2008/layout/HexagonCluster"/>
    <dgm:cxn modelId="{79CB537A-32A0-4F34-8DB2-F90C95FFD2E3}" type="presParOf" srcId="{DB3406A3-067B-497C-A4A7-92E11325D9D7}" destId="{7CF4D057-9866-4A48-89C2-D1EB64D45994}" srcOrd="1" destOrd="0" presId="urn:microsoft.com/office/officeart/2008/layout/HexagonCluster"/>
    <dgm:cxn modelId="{D9E885C1-4471-4EC0-A70B-091398D7C769}" type="presParOf" srcId="{7CF4D057-9866-4A48-89C2-D1EB64D45994}" destId="{E5ED1262-D0A6-4180-A243-0CE82240D7BE}" srcOrd="0" destOrd="0" presId="urn:microsoft.com/office/officeart/2008/layout/HexagonCluster"/>
    <dgm:cxn modelId="{CC7B34A6-ABCE-43F2-8657-EB0FCE544323}" type="presParOf" srcId="{DB3406A3-067B-497C-A4A7-92E11325D9D7}" destId="{D6824706-06E1-4571-8563-EA74BBFDE666}" srcOrd="2" destOrd="0" presId="urn:microsoft.com/office/officeart/2008/layout/HexagonCluster"/>
    <dgm:cxn modelId="{C7BAFF83-B52E-42FF-8855-94C8EC269232}" type="presParOf" srcId="{D6824706-06E1-4571-8563-EA74BBFDE666}" destId="{BC0D8885-DD28-4002-8EDB-4E8547D0D87C}" srcOrd="0" destOrd="0" presId="urn:microsoft.com/office/officeart/2008/layout/HexagonCluster"/>
    <dgm:cxn modelId="{545D9830-984E-4109-9076-EC344E40C5A0}" type="presParOf" srcId="{DB3406A3-067B-497C-A4A7-92E11325D9D7}" destId="{AADFC028-3620-451E-9A11-579B2A32F11B}" srcOrd="3" destOrd="0" presId="urn:microsoft.com/office/officeart/2008/layout/HexagonCluster"/>
    <dgm:cxn modelId="{10665ED6-8D8E-4275-AA8C-C9AA142496A3}" type="presParOf" srcId="{AADFC028-3620-451E-9A11-579B2A32F11B}" destId="{D58C3CE2-FA2C-4E47-BE93-CDC153EA146E}" srcOrd="0" destOrd="0" presId="urn:microsoft.com/office/officeart/2008/layout/HexagonCluster"/>
    <dgm:cxn modelId="{A628B319-4641-4E8A-87E1-6A4E6CC106B1}" type="presParOf" srcId="{DB3406A3-067B-497C-A4A7-92E11325D9D7}" destId="{DA0F5D32-FAFF-49A0-80A3-4CB56C89D988}" srcOrd="4" destOrd="0" presId="urn:microsoft.com/office/officeart/2008/layout/HexagonCluster"/>
    <dgm:cxn modelId="{41F14319-EBCB-4134-886F-99AD6103F628}" type="presParOf" srcId="{DA0F5D32-FAFF-49A0-80A3-4CB56C89D988}" destId="{F2039660-9BB9-4231-9722-3FEAFD2E0077}" srcOrd="0" destOrd="0" presId="urn:microsoft.com/office/officeart/2008/layout/HexagonCluster"/>
    <dgm:cxn modelId="{089237E1-AC23-40EE-BD54-A69D0B19F7B6}" type="presParOf" srcId="{DB3406A3-067B-497C-A4A7-92E11325D9D7}" destId="{3902A825-C728-4413-9A1B-EA8467921762}" srcOrd="5" destOrd="0" presId="urn:microsoft.com/office/officeart/2008/layout/HexagonCluster"/>
    <dgm:cxn modelId="{C926FD5F-7813-4108-852D-D91526653BE5}" type="presParOf" srcId="{3902A825-C728-4413-9A1B-EA8467921762}" destId="{8F888AFC-C5D5-4816-8AB3-812AC8CD0F58}" srcOrd="0" destOrd="0" presId="urn:microsoft.com/office/officeart/2008/layout/HexagonCluster"/>
    <dgm:cxn modelId="{08FC7F5C-81DF-4FA8-9FFA-F0D0594E4000}" type="presParOf" srcId="{DB3406A3-067B-497C-A4A7-92E11325D9D7}" destId="{2BE718B3-ACC7-4B9A-8505-91E36D2DB211}" srcOrd="6" destOrd="0" presId="urn:microsoft.com/office/officeart/2008/layout/HexagonCluster"/>
    <dgm:cxn modelId="{04963B80-759C-466D-8EED-A65535ED7601}" type="presParOf" srcId="{2BE718B3-ACC7-4B9A-8505-91E36D2DB211}" destId="{1D0ABB02-B6B4-47D0-BD5B-A74D536304E6}" srcOrd="0" destOrd="0" presId="urn:microsoft.com/office/officeart/2008/layout/HexagonCluster"/>
    <dgm:cxn modelId="{5298E8A5-71E1-4CE9-B710-71560E87235D}" type="presParOf" srcId="{DB3406A3-067B-497C-A4A7-92E11325D9D7}" destId="{CF76C701-99ED-4B42-BAE8-1D3969794973}" srcOrd="7" destOrd="0" presId="urn:microsoft.com/office/officeart/2008/layout/HexagonCluster"/>
    <dgm:cxn modelId="{06DD26D4-DA94-48DC-A1C2-A355BCFFE1FD}" type="presParOf" srcId="{CF76C701-99ED-4B42-BAE8-1D3969794973}" destId="{C27AEACB-21A8-48F2-B1E7-F8CA85D2BAC4}" srcOrd="0" destOrd="0" presId="urn:microsoft.com/office/officeart/2008/layout/HexagonCluster"/>
    <dgm:cxn modelId="{77A94B0C-1492-41FA-B3DF-44171A03EDBD}" type="presParOf" srcId="{DB3406A3-067B-497C-A4A7-92E11325D9D7}" destId="{7C2A0E23-81EF-48F0-8DB2-DD84CBA61175}" srcOrd="8" destOrd="0" presId="urn:microsoft.com/office/officeart/2008/layout/HexagonCluster"/>
    <dgm:cxn modelId="{1B892155-1369-4B6D-AFC9-00B943AE9F89}" type="presParOf" srcId="{7C2A0E23-81EF-48F0-8DB2-DD84CBA61175}" destId="{7102BD95-8B5C-451C-965A-9F9E2E9283E1}" srcOrd="0" destOrd="0" presId="urn:microsoft.com/office/officeart/2008/layout/HexagonCluster"/>
    <dgm:cxn modelId="{7FBB099F-88FA-451F-962E-2CAAF83B70F2}" type="presParOf" srcId="{DB3406A3-067B-497C-A4A7-92E11325D9D7}" destId="{C75D50B3-5C63-42AF-BBC2-88CDDF3E4446}" srcOrd="9" destOrd="0" presId="urn:microsoft.com/office/officeart/2008/layout/HexagonCluster"/>
    <dgm:cxn modelId="{88A87BEB-C05E-45C5-8A8B-976D55D97D7F}" type="presParOf" srcId="{C75D50B3-5C63-42AF-BBC2-88CDDF3E4446}" destId="{2F5D87D1-A63B-4C8E-B737-D41198587FB7}" srcOrd="0" destOrd="0" presId="urn:microsoft.com/office/officeart/2008/layout/HexagonCluster"/>
    <dgm:cxn modelId="{4E4D04BD-52D5-40C9-8BB0-AAA862EABEF5}" type="presParOf" srcId="{DB3406A3-067B-497C-A4A7-92E11325D9D7}" destId="{398559C5-1165-410F-9FE6-BB37911A7B11}" srcOrd="10" destOrd="0" presId="urn:microsoft.com/office/officeart/2008/layout/HexagonCluster"/>
    <dgm:cxn modelId="{904BA29E-D0A4-4A73-8FDC-A62BFE365FE1}" type="presParOf" srcId="{398559C5-1165-410F-9FE6-BB37911A7B11}" destId="{8A0A5260-745C-4855-ACDB-8B64D09DC96B}" srcOrd="0" destOrd="0" presId="urn:microsoft.com/office/officeart/2008/layout/HexagonCluster"/>
    <dgm:cxn modelId="{7F8574D7-5D67-4536-A9B6-1F9F87BFB624}" type="presParOf" srcId="{DB3406A3-067B-497C-A4A7-92E11325D9D7}" destId="{3AD9BF52-4038-4101-89B8-08F0198F2DD0}" srcOrd="11" destOrd="0" presId="urn:microsoft.com/office/officeart/2008/layout/HexagonCluster"/>
    <dgm:cxn modelId="{F49EDC2C-3BA4-4651-92A5-4F4BA02350B1}" type="presParOf" srcId="{3AD9BF52-4038-4101-89B8-08F0198F2DD0}" destId="{9F92F46C-E8BC-4532-858B-6EF9688F720E}" srcOrd="0" destOrd="0" presId="urn:microsoft.com/office/officeart/2008/layout/HexagonCluster"/>
    <dgm:cxn modelId="{77CB9825-AA4D-4D22-9660-AF0E86C6688D}" type="presParOf" srcId="{DB3406A3-067B-497C-A4A7-92E11325D9D7}" destId="{5729B151-2AF8-49A0-B907-47B81F3F6EEC}" srcOrd="12" destOrd="0" presId="urn:microsoft.com/office/officeart/2008/layout/HexagonCluster"/>
    <dgm:cxn modelId="{8FF83AC0-460B-4493-8760-2FCE171E9D39}" type="presParOf" srcId="{5729B151-2AF8-49A0-B907-47B81F3F6EEC}" destId="{EBAD1CFA-1067-4BEB-8C15-9E191B71D0C2}" srcOrd="0" destOrd="0" presId="urn:microsoft.com/office/officeart/2008/layout/HexagonCluster"/>
    <dgm:cxn modelId="{D336A706-114A-4CEF-B68F-98EB36E829D8}" type="presParOf" srcId="{DB3406A3-067B-497C-A4A7-92E11325D9D7}" destId="{408AB7F4-B7EB-4DF7-A4A1-8CCC17D4522B}" srcOrd="13" destOrd="0" presId="urn:microsoft.com/office/officeart/2008/layout/HexagonCluster"/>
    <dgm:cxn modelId="{EC25F8C7-1905-4D1D-861B-07081FBBA751}" type="presParOf" srcId="{408AB7F4-B7EB-4DF7-A4A1-8CCC17D4522B}" destId="{D56CDD80-F5AC-4495-B145-0AD38A739E1A}" srcOrd="0" destOrd="0" presId="urn:microsoft.com/office/officeart/2008/layout/HexagonCluster"/>
    <dgm:cxn modelId="{E90937C4-9B9D-481D-93BD-D89509DA1133}" type="presParOf" srcId="{DB3406A3-067B-497C-A4A7-92E11325D9D7}" destId="{335B5A23-5E4B-4CB3-ABC1-B73B562AE3D4}" srcOrd="14" destOrd="0" presId="urn:microsoft.com/office/officeart/2008/layout/HexagonCluster"/>
    <dgm:cxn modelId="{0E6BF5FD-A92A-47A2-B26E-293A020CF033}" type="presParOf" srcId="{335B5A23-5E4B-4CB3-ABC1-B73B562AE3D4}" destId="{24868B59-D271-461C-A9AC-F5274F292548}" srcOrd="0" destOrd="0" presId="urn:microsoft.com/office/officeart/2008/layout/HexagonCluster"/>
    <dgm:cxn modelId="{645A6166-E273-4984-AD16-FDFDB628B103}" type="presParOf" srcId="{DB3406A3-067B-497C-A4A7-92E11325D9D7}" destId="{6C164704-4276-4954-AB01-C2956BA2BFB3}" srcOrd="15" destOrd="0" presId="urn:microsoft.com/office/officeart/2008/layout/HexagonCluster"/>
    <dgm:cxn modelId="{27B79FC3-CF90-4A1D-B2E8-3C52981ACBE9}" type="presParOf" srcId="{6C164704-4276-4954-AB01-C2956BA2BFB3}" destId="{84A023B5-6406-4B4D-A55A-98C58060A090}" srcOrd="0" destOrd="0" presId="urn:microsoft.com/office/officeart/2008/layout/HexagonCluster"/>
    <dgm:cxn modelId="{845ADD1A-00AF-4708-9177-B5FCD872AF0E}" type="presParOf" srcId="{DB3406A3-067B-497C-A4A7-92E11325D9D7}" destId="{FFFACC52-45FF-4A56-BEE4-4D7090065C9F}" srcOrd="16" destOrd="0" presId="urn:microsoft.com/office/officeart/2008/layout/HexagonCluster"/>
    <dgm:cxn modelId="{79BDF298-9786-4154-872E-FBF007582254}" type="presParOf" srcId="{FFFACC52-45FF-4A56-BEE4-4D7090065C9F}" destId="{9DFD4A9E-8559-4C6A-BFA1-B10FBDA78DF1}" srcOrd="0" destOrd="0" presId="urn:microsoft.com/office/officeart/2008/layout/HexagonCluster"/>
    <dgm:cxn modelId="{D8559937-C4A0-4285-87E8-33E8BB688EDF}" type="presParOf" srcId="{DB3406A3-067B-497C-A4A7-92E11325D9D7}" destId="{FA23124A-D123-437E-9DEC-5BD1B6E82AC9}" srcOrd="17" destOrd="0" presId="urn:microsoft.com/office/officeart/2008/layout/HexagonCluster"/>
    <dgm:cxn modelId="{8E362B0B-A778-445C-B259-283C212765B0}" type="presParOf" srcId="{FA23124A-D123-437E-9DEC-5BD1B6E82AC9}" destId="{DD600895-A13E-45B7-B3A1-E5DDBC1C3A2A}" srcOrd="0" destOrd="0" presId="urn:microsoft.com/office/officeart/2008/layout/HexagonCluster"/>
    <dgm:cxn modelId="{7DD3E4FF-C1F1-4A10-A573-2328F3A38C9A}" type="presParOf" srcId="{DB3406A3-067B-497C-A4A7-92E11325D9D7}" destId="{776A7810-D6B7-4DBB-93B9-63366F09CF2A}" srcOrd="18" destOrd="0" presId="urn:microsoft.com/office/officeart/2008/layout/HexagonCluster"/>
    <dgm:cxn modelId="{0FB3ED14-F254-4D44-8EC7-EC84EDEC5C11}" type="presParOf" srcId="{776A7810-D6B7-4DBB-93B9-63366F09CF2A}" destId="{70482EA0-C396-4BC7-BD2D-91D556155960}" srcOrd="0" destOrd="0" presId="urn:microsoft.com/office/officeart/2008/layout/HexagonCluster"/>
    <dgm:cxn modelId="{30C27B95-EB7C-4F9C-B9C4-39F742B73F1E}" type="presParOf" srcId="{DB3406A3-067B-497C-A4A7-92E11325D9D7}" destId="{E76550D1-B07E-45DB-8F1D-C0B9AB32E6CF}" srcOrd="19" destOrd="0" presId="urn:microsoft.com/office/officeart/2008/layout/HexagonCluster"/>
    <dgm:cxn modelId="{3EB98D55-1592-4152-9104-5A07919346D3}" type="presParOf" srcId="{E76550D1-B07E-45DB-8F1D-C0B9AB32E6CF}" destId="{3E753783-B3C4-4637-9458-2F4E3003DD4B}" srcOrd="0" destOrd="0" presId="urn:microsoft.com/office/officeart/2008/layout/HexagonCluster"/>
    <dgm:cxn modelId="{CF9A3DE6-4433-4328-8C21-CCC33FF871D1}" type="presParOf" srcId="{DB3406A3-067B-497C-A4A7-92E11325D9D7}" destId="{FA3CE5A4-6432-40B3-AFE5-8C0DB74EEEA4}" srcOrd="20" destOrd="0" presId="urn:microsoft.com/office/officeart/2008/layout/HexagonCluster"/>
    <dgm:cxn modelId="{03E6729D-2DE0-46D2-BD70-CACBDFB20AB7}" type="presParOf" srcId="{FA3CE5A4-6432-40B3-AFE5-8C0DB74EEEA4}" destId="{CEDE5E88-635D-4124-922D-87D3BF3D061C}" srcOrd="0" destOrd="0" presId="urn:microsoft.com/office/officeart/2008/layout/HexagonCluster"/>
    <dgm:cxn modelId="{A936BD0F-C62E-4C0A-A5E6-27E3D55C306B}" type="presParOf" srcId="{DB3406A3-067B-497C-A4A7-92E11325D9D7}" destId="{42DF99B2-02B2-4A78-894D-F75B2DE7D7F1}" srcOrd="21" destOrd="0" presId="urn:microsoft.com/office/officeart/2008/layout/HexagonCluster"/>
    <dgm:cxn modelId="{B5BB26F0-2626-4D2E-A702-988CE6F75AC8}" type="presParOf" srcId="{42DF99B2-02B2-4A78-894D-F75B2DE7D7F1}" destId="{10BBC976-6987-4AB1-AAE0-EAE1B8009451}" srcOrd="0" destOrd="0" presId="urn:microsoft.com/office/officeart/2008/layout/HexagonCluster"/>
    <dgm:cxn modelId="{246B60E4-BE35-4208-BE18-E4D4037D7CB6}" type="presParOf" srcId="{DB3406A3-067B-497C-A4A7-92E11325D9D7}" destId="{7397367E-81C7-4618-8D53-1BD48BB06C47}" srcOrd="22" destOrd="0" presId="urn:microsoft.com/office/officeart/2008/layout/HexagonCluster"/>
    <dgm:cxn modelId="{52A5632D-A7FD-4D16-821C-20F8C133B068}" type="presParOf" srcId="{7397367E-81C7-4618-8D53-1BD48BB06C47}" destId="{6AC71CE2-89C1-4B64-B77F-D46B81099903}" srcOrd="0" destOrd="0" presId="urn:microsoft.com/office/officeart/2008/layout/HexagonCluster"/>
    <dgm:cxn modelId="{25488DD6-A4DB-4C16-9689-F012851E9620}" type="presParOf" srcId="{DB3406A3-067B-497C-A4A7-92E11325D9D7}" destId="{1499C544-8CEF-4E71-84D7-DC5F3AB9B642}" srcOrd="23" destOrd="0" presId="urn:microsoft.com/office/officeart/2008/layout/HexagonCluster"/>
    <dgm:cxn modelId="{DD8E86DA-F876-4508-8357-98748752ED4C}" type="presParOf" srcId="{1499C544-8CEF-4E71-84D7-DC5F3AB9B642}" destId="{853F67FD-23AF-443E-95C1-D1505EA478F6}" srcOrd="0" destOrd="0" presId="urn:microsoft.com/office/officeart/2008/layout/HexagonCluster"/>
    <dgm:cxn modelId="{3397E0C0-03E1-4C29-856A-2321EA7FCD6E}" type="presParOf" srcId="{DB3406A3-067B-497C-A4A7-92E11325D9D7}" destId="{4EC1ABB5-F966-4063-BBBA-865A8D35707A}" srcOrd="24" destOrd="0" presId="urn:microsoft.com/office/officeart/2008/layout/HexagonCluster"/>
    <dgm:cxn modelId="{5FC0609D-1228-47A9-9788-459C9AF7C31B}" type="presParOf" srcId="{4EC1ABB5-F966-4063-BBBA-865A8D35707A}" destId="{EECAF6B6-BEAE-4C70-B4F0-F68F6393FB86}" srcOrd="0" destOrd="0" presId="urn:microsoft.com/office/officeart/2008/layout/HexagonCluster"/>
    <dgm:cxn modelId="{40A39120-6A27-428B-8AC9-9A6913C4CB8A}" type="presParOf" srcId="{DB3406A3-067B-497C-A4A7-92E11325D9D7}" destId="{F8A34147-DE86-4867-A8D3-F793975B3E50}" srcOrd="25" destOrd="0" presId="urn:microsoft.com/office/officeart/2008/layout/HexagonCluster"/>
    <dgm:cxn modelId="{20D4BBF1-9AE5-404E-850A-2257D8524494}" type="presParOf" srcId="{F8A34147-DE86-4867-A8D3-F793975B3E50}" destId="{AC628BA3-62AB-4CAB-8100-63C04DC4AD34}" srcOrd="0" destOrd="0" presId="urn:microsoft.com/office/officeart/2008/layout/HexagonCluster"/>
    <dgm:cxn modelId="{3B415454-13EA-4793-BAB3-0B5CC3CE8678}" type="presParOf" srcId="{DB3406A3-067B-497C-A4A7-92E11325D9D7}" destId="{320655A7-8BB4-4DAC-9ED6-35C0B49D64F8}" srcOrd="26" destOrd="0" presId="urn:microsoft.com/office/officeart/2008/layout/HexagonCluster"/>
    <dgm:cxn modelId="{D937767C-6F48-424A-ADF7-6DCBB12377F6}" type="presParOf" srcId="{320655A7-8BB4-4DAC-9ED6-35C0B49D64F8}" destId="{F201D3B0-DD79-4CBA-944F-6F7A25950D17}" srcOrd="0" destOrd="0" presId="urn:microsoft.com/office/officeart/2008/layout/HexagonCluster"/>
    <dgm:cxn modelId="{3D0C7577-8E40-43F1-9B9B-D914F6946710}" type="presParOf" srcId="{DB3406A3-067B-497C-A4A7-92E11325D9D7}" destId="{BD9EA316-E605-4945-9C1E-4E1D2B1FBA88}" srcOrd="27" destOrd="0" presId="urn:microsoft.com/office/officeart/2008/layout/HexagonCluster"/>
    <dgm:cxn modelId="{5C57D537-B88B-4C5E-977C-39D003571211}" type="presParOf" srcId="{BD9EA316-E605-4945-9C1E-4E1D2B1FBA88}" destId="{33A9419C-E714-4744-9654-37E54212FD1E}" srcOrd="0" destOrd="0" presId="urn:microsoft.com/office/officeart/2008/layout/HexagonCluster"/>
    <dgm:cxn modelId="{C003F226-70A3-4716-AB7E-11B78F886AAF}" type="presParOf" srcId="{DB3406A3-067B-497C-A4A7-92E11325D9D7}" destId="{5F941C63-DAE3-49F5-8AAC-079324D17598}" srcOrd="28" destOrd="0" presId="urn:microsoft.com/office/officeart/2008/layout/HexagonCluster"/>
    <dgm:cxn modelId="{1BB8724E-469F-4F23-94F9-22C8DAF167C6}" type="presParOf" srcId="{5F941C63-DAE3-49F5-8AAC-079324D17598}" destId="{2EAA2F43-E9ED-42AE-8A51-825C12613430}" srcOrd="0" destOrd="0" presId="urn:microsoft.com/office/officeart/2008/layout/HexagonCluster"/>
    <dgm:cxn modelId="{222C355B-EAA6-48B2-BE10-977D91D4F5DD}" type="presParOf" srcId="{DB3406A3-067B-497C-A4A7-92E11325D9D7}" destId="{97F7A8EA-F3FC-4752-970E-C8F4DFF1FE4A}" srcOrd="29" destOrd="0" presId="urn:microsoft.com/office/officeart/2008/layout/HexagonCluster"/>
    <dgm:cxn modelId="{CD37FDB0-0D78-4D0A-B32D-FFBA6714220B}" type="presParOf" srcId="{97F7A8EA-F3FC-4752-970E-C8F4DFF1FE4A}" destId="{25A9AD1F-D3B3-4130-96C7-65CE24A5D44A}" srcOrd="0" destOrd="0" presId="urn:microsoft.com/office/officeart/2008/layout/HexagonCluster"/>
    <dgm:cxn modelId="{4E82AF47-1AFD-46DA-BFBC-7547F31EF80D}" type="presParOf" srcId="{DB3406A3-067B-497C-A4A7-92E11325D9D7}" destId="{AD8B864D-C36E-4DA9-AF58-2F79D5F3AB9E}" srcOrd="30" destOrd="0" presId="urn:microsoft.com/office/officeart/2008/layout/HexagonCluster"/>
    <dgm:cxn modelId="{CB51E306-F3F4-4F2E-B1E0-94C386C81BC7}" type="presParOf" srcId="{AD8B864D-C36E-4DA9-AF58-2F79D5F3AB9E}" destId="{DBD16EA5-AB27-4D8F-9296-B0C537C4444A}" srcOrd="0" destOrd="0" presId="urn:microsoft.com/office/officeart/2008/layout/HexagonCluster"/>
    <dgm:cxn modelId="{53B4B16B-9E2C-4152-9286-9A118A56265D}" type="presParOf" srcId="{DB3406A3-067B-497C-A4A7-92E11325D9D7}" destId="{CB9E50F4-EC71-42AB-8FD0-E679E56F802A}" srcOrd="31" destOrd="0" presId="urn:microsoft.com/office/officeart/2008/layout/HexagonCluster"/>
    <dgm:cxn modelId="{AA1BA06C-41FE-48FC-875E-47F292F8F622}" type="presParOf" srcId="{CB9E50F4-EC71-42AB-8FD0-E679E56F802A}" destId="{9884DBC3-6462-424F-813D-7E82971BCBEA}" srcOrd="0" destOrd="0" presId="urn:microsoft.com/office/officeart/2008/layout/HexagonCluster"/>
    <dgm:cxn modelId="{35583B0C-F774-47E3-8599-85A217A3E178}" type="presParOf" srcId="{DB3406A3-067B-497C-A4A7-92E11325D9D7}" destId="{C0A428CF-E192-4A9E-831A-DE1305712085}" srcOrd="32" destOrd="0" presId="urn:microsoft.com/office/officeart/2008/layout/HexagonCluster"/>
    <dgm:cxn modelId="{1A6C5628-E133-479D-BD4B-5823A8193351}" type="presParOf" srcId="{C0A428CF-E192-4A9E-831A-DE1305712085}" destId="{C666AF72-E5DF-4231-9695-E926F4B3992E}" srcOrd="0" destOrd="0" presId="urn:microsoft.com/office/officeart/2008/layout/HexagonCluster"/>
    <dgm:cxn modelId="{A3EF42D9-C289-4B4A-92BC-55161BB4FE7C}" type="presParOf" srcId="{DB3406A3-067B-497C-A4A7-92E11325D9D7}" destId="{37896AD9-EDB6-45A1-B2BA-47A506149AA9}" srcOrd="33" destOrd="0" presId="urn:microsoft.com/office/officeart/2008/layout/HexagonCluster"/>
    <dgm:cxn modelId="{9D9FED07-5FC4-43A6-918C-91BEA16A850E}" type="presParOf" srcId="{37896AD9-EDB6-45A1-B2BA-47A506149AA9}" destId="{E95548AE-7D2E-4032-8D42-A11BA140679C}" srcOrd="0" destOrd="0" presId="urn:microsoft.com/office/officeart/2008/layout/HexagonCluster"/>
    <dgm:cxn modelId="{F8231F08-2EDE-41DA-BBA2-6A82A90C66B9}" type="presParOf" srcId="{DB3406A3-067B-497C-A4A7-92E11325D9D7}" destId="{D1E49325-1149-4B4E-92F4-F7C5B7E30A75}" srcOrd="34" destOrd="0" presId="urn:microsoft.com/office/officeart/2008/layout/HexagonCluster"/>
    <dgm:cxn modelId="{9614686A-EAF8-4107-BAFF-43EF92657C4E}" type="presParOf" srcId="{D1E49325-1149-4B4E-92F4-F7C5B7E30A75}" destId="{3FC21941-9484-48BA-8992-C36A597C83AF}" srcOrd="0" destOrd="0" presId="urn:microsoft.com/office/officeart/2008/layout/HexagonCluster"/>
    <dgm:cxn modelId="{0463BA15-85BE-428D-A3E8-044557CB62C9}" type="presParOf" srcId="{DB3406A3-067B-497C-A4A7-92E11325D9D7}" destId="{CFF1BB12-51E7-452E-99AD-DDD4E7DF446B}" srcOrd="35" destOrd="0" presId="urn:microsoft.com/office/officeart/2008/layout/HexagonCluster"/>
    <dgm:cxn modelId="{BC827F3A-F53B-4377-AB7C-AE84EEF0C916}" type="presParOf" srcId="{CFF1BB12-51E7-452E-99AD-DDD4E7DF446B}" destId="{2E14F10E-B24F-4569-89DE-C5F0F9B4AD64}" srcOrd="0" destOrd="0" presId="urn:microsoft.com/office/officeart/2008/layout/HexagonCluster"/>
    <dgm:cxn modelId="{5877349C-566E-4981-921F-E1FB9CC48AFD}" type="presParOf" srcId="{DB3406A3-067B-497C-A4A7-92E11325D9D7}" destId="{D106F96D-D255-4333-93CC-BBBEA2369062}" srcOrd="36" destOrd="0" presId="urn:microsoft.com/office/officeart/2008/layout/HexagonCluster"/>
    <dgm:cxn modelId="{DA4AAEB2-6D6B-4366-9081-B13E6EDB57EE}" type="presParOf" srcId="{D106F96D-D255-4333-93CC-BBBEA2369062}" destId="{DAEA0C33-DED2-4F36-8566-93A28F25F8FC}" srcOrd="0" destOrd="0" presId="urn:microsoft.com/office/officeart/2008/layout/HexagonCluster"/>
    <dgm:cxn modelId="{6686ED73-B2FA-425D-804D-B457C534783E}" type="presParOf" srcId="{DB3406A3-067B-497C-A4A7-92E11325D9D7}" destId="{3A748406-EA24-4C16-AB2A-0950D674F69A}" srcOrd="37" destOrd="0" presId="urn:microsoft.com/office/officeart/2008/layout/HexagonCluster"/>
    <dgm:cxn modelId="{24ABC172-9AAF-4624-B42B-9DB809D10A5B}" type="presParOf" srcId="{3A748406-EA24-4C16-AB2A-0950D674F69A}" destId="{35B9247E-8BFD-434D-A81C-4476E3481CE9}" srcOrd="0" destOrd="0" presId="urn:microsoft.com/office/officeart/2008/layout/HexagonCluster"/>
    <dgm:cxn modelId="{084A5FA0-6C21-444E-9D67-AAEA4CAA5F30}" type="presParOf" srcId="{DB3406A3-067B-497C-A4A7-92E11325D9D7}" destId="{C6A5615B-4D76-40FC-A9AF-FF6DED5F14A2}" srcOrd="38" destOrd="0" presId="urn:microsoft.com/office/officeart/2008/layout/HexagonCluster"/>
    <dgm:cxn modelId="{3F1918B0-79D7-471F-9C74-62AC663B52D9}" type="presParOf" srcId="{C6A5615B-4D76-40FC-A9AF-FF6DED5F14A2}" destId="{4BAC388D-5A8D-41DD-9B5A-8C8631ECA092}" srcOrd="0" destOrd="0" presId="urn:microsoft.com/office/officeart/2008/layout/HexagonCluster"/>
    <dgm:cxn modelId="{3850DB1A-B382-4AE5-9FF5-990837B8C5B7}" type="presParOf" srcId="{DB3406A3-067B-497C-A4A7-92E11325D9D7}" destId="{CBC5D427-431B-45DC-87D1-65D417D3CA5D}" srcOrd="39" destOrd="0" presId="urn:microsoft.com/office/officeart/2008/layout/HexagonCluster"/>
    <dgm:cxn modelId="{FE6676CC-A570-4600-B44A-07350544E421}" type="presParOf" srcId="{CBC5D427-431B-45DC-87D1-65D417D3CA5D}" destId="{789AE870-A8CB-44E3-8478-1D8F38BCC1CE}" srcOrd="0" destOrd="0" presId="urn:microsoft.com/office/officeart/2008/layout/HexagonCluster"/>
    <dgm:cxn modelId="{FA81E562-1DB4-42C9-96C4-7F49E819861B}" type="presParOf" srcId="{DB3406A3-067B-497C-A4A7-92E11325D9D7}" destId="{39CAAB03-86FC-43AC-8F6D-51B9DDB2BB41}" srcOrd="40" destOrd="0" presId="urn:microsoft.com/office/officeart/2008/layout/HexagonCluster"/>
    <dgm:cxn modelId="{557F1F7E-D479-4334-BCB5-19AA71C48FAF}" type="presParOf" srcId="{39CAAB03-86FC-43AC-8F6D-51B9DDB2BB41}" destId="{1D0DC597-82ED-46FC-BCF5-B75BE2CB8F59}" srcOrd="0" destOrd="0" presId="urn:microsoft.com/office/officeart/2008/layout/HexagonCluster"/>
    <dgm:cxn modelId="{72F0D8FB-F5D5-49A1-A326-4A6EE7668685}" type="presParOf" srcId="{DB3406A3-067B-497C-A4A7-92E11325D9D7}" destId="{D2EA29C4-CB53-4332-8A0E-ACBF5812E86F}" srcOrd="41" destOrd="0" presId="urn:microsoft.com/office/officeart/2008/layout/HexagonCluster"/>
    <dgm:cxn modelId="{667C2F4D-11AC-4A95-9637-14707EF47753}" type="presParOf" srcId="{D2EA29C4-CB53-4332-8A0E-ACBF5812E86F}" destId="{376C561B-5C00-4CDD-A5A1-10DDEDA131F8}" srcOrd="0" destOrd="0" presId="urn:microsoft.com/office/officeart/2008/layout/HexagonCluster"/>
    <dgm:cxn modelId="{989FAAA6-C993-44B8-B9A1-1D3C6BA83DE5}" type="presParOf" srcId="{DB3406A3-067B-497C-A4A7-92E11325D9D7}" destId="{002E67C5-EBE5-4E4F-8A4A-55742B7748DD}" srcOrd="42" destOrd="0" presId="urn:microsoft.com/office/officeart/2008/layout/HexagonCluster"/>
    <dgm:cxn modelId="{1358571E-C9F0-4595-A7FA-6289DBD63B80}" type="presParOf" srcId="{002E67C5-EBE5-4E4F-8A4A-55742B7748DD}" destId="{57D0AB6C-B761-4BE8-BE32-151066E20661}" srcOrd="0" destOrd="0" presId="urn:microsoft.com/office/officeart/2008/layout/HexagonCluster"/>
    <dgm:cxn modelId="{BC8FFDA0-9A84-4990-9D6A-EFCB5D3F0951}" type="presParOf" srcId="{DB3406A3-067B-497C-A4A7-92E11325D9D7}" destId="{A5B83BDB-F2A6-4EC4-A69D-0BB21BCC3111}" srcOrd="43" destOrd="0" presId="urn:microsoft.com/office/officeart/2008/layout/HexagonCluster"/>
    <dgm:cxn modelId="{9BB1159F-96D2-4086-814E-216BA18D7F5E}" type="presParOf" srcId="{A5B83BDB-F2A6-4EC4-A69D-0BB21BCC3111}" destId="{8DB5F0EE-1D1A-4AF7-A9EB-41DD9A4351ED}" srcOrd="0" destOrd="0" presId="urn:microsoft.com/office/officeart/2008/layout/HexagonCluster"/>
    <dgm:cxn modelId="{572B3173-B901-4272-A297-788356E8802F}" type="presParOf" srcId="{DB3406A3-067B-497C-A4A7-92E11325D9D7}" destId="{C351FC9C-9BAB-41ED-9687-21E85BCF5F6D}" srcOrd="44" destOrd="0" presId="urn:microsoft.com/office/officeart/2008/layout/HexagonCluster"/>
    <dgm:cxn modelId="{1DB18290-EBD1-4E73-A398-400FE54E8119}" type="presParOf" srcId="{C351FC9C-9BAB-41ED-9687-21E85BCF5F6D}" destId="{EC2C9F1A-BDF8-4425-829A-2CD5FD8BB9B6}" srcOrd="0" destOrd="0" presId="urn:microsoft.com/office/officeart/2008/layout/HexagonCluster"/>
    <dgm:cxn modelId="{ADE1E2F5-4DB6-4121-9703-1AF4D88ADB7E}" type="presParOf" srcId="{DB3406A3-067B-497C-A4A7-92E11325D9D7}" destId="{46275F8E-2FE3-44E8-9E8F-5179B8415E82}" srcOrd="45" destOrd="0" presId="urn:microsoft.com/office/officeart/2008/layout/HexagonCluster"/>
    <dgm:cxn modelId="{2F8F2DF9-506F-48EF-8036-08F37AF84853}" type="presParOf" srcId="{46275F8E-2FE3-44E8-9E8F-5179B8415E82}" destId="{BD8C11A5-4DED-4419-8EC1-1D8E2F075932}" srcOrd="0" destOrd="0" presId="urn:microsoft.com/office/officeart/2008/layout/HexagonCluster"/>
    <dgm:cxn modelId="{9711E1B0-B5F6-4CA9-800A-16AE263E2800}" type="presParOf" srcId="{DB3406A3-067B-497C-A4A7-92E11325D9D7}" destId="{B2533059-5341-4817-BFC9-B5F79E53C131}" srcOrd="46" destOrd="0" presId="urn:microsoft.com/office/officeart/2008/layout/HexagonCluster"/>
    <dgm:cxn modelId="{E55DEAB9-6F41-4E49-9087-721D8C94A033}" type="presParOf" srcId="{B2533059-5341-4817-BFC9-B5F79E53C131}" destId="{421A9920-DE90-495A-9774-4F9673BC7ACC}" srcOrd="0" destOrd="0" presId="urn:microsoft.com/office/officeart/2008/layout/HexagonCluster"/>
    <dgm:cxn modelId="{5480D539-D5D0-4ADD-BFD8-A5AB202C61F1}" type="presParOf" srcId="{DB3406A3-067B-497C-A4A7-92E11325D9D7}" destId="{A0A2E614-5569-4321-9266-B2046D7753F0}" srcOrd="47" destOrd="0" presId="urn:microsoft.com/office/officeart/2008/layout/HexagonCluster"/>
    <dgm:cxn modelId="{74C9EA2B-E5D1-46DD-A3B4-C5CD23CCA21B}" type="presParOf" srcId="{A0A2E614-5569-4321-9266-B2046D7753F0}" destId="{F7B3130A-C0C4-4480-BE0E-E1AD20FA0FDD}" srcOrd="0" destOrd="0" presId="urn:microsoft.com/office/officeart/2008/layout/HexagonCluster"/>
  </dgm:cxnLst>
  <dgm:bg>
    <a:solidFill>
      <a:srgbClr val="D5FFFD"/>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56BACB-6C5F-4B38-9E8B-3456B8DFE2C2}">
      <dsp:nvSpPr>
        <dsp:cNvPr id="0" name=""/>
        <dsp:cNvSpPr/>
      </dsp:nvSpPr>
      <dsp:spPr>
        <a:xfrm>
          <a:off x="1760750" y="2334462"/>
          <a:ext cx="1636918" cy="1405203"/>
        </a:xfrm>
        <a:prstGeom prst="hexagon">
          <a:avLst>
            <a:gd name="adj" fmla="val 25000"/>
            <a:gd name="vf" fmla="val 115470"/>
          </a:avLst>
        </a:prstGeom>
        <a:gradFill rotWithShape="0">
          <a:gsLst>
            <a:gs pos="0">
              <a:schemeClr val="accent2">
                <a:alpha val="90000"/>
                <a:hueOff val="0"/>
                <a:satOff val="0"/>
                <a:lumOff val="0"/>
                <a:alphaOff val="0"/>
                <a:tint val="80000"/>
                <a:lumMod val="105000"/>
              </a:schemeClr>
            </a:gs>
            <a:gs pos="100000">
              <a:schemeClr val="accent2">
                <a:alpha val="90000"/>
                <a:hueOff val="0"/>
                <a:satOff val="0"/>
                <a:lumOff val="0"/>
                <a:alphaOff val="0"/>
                <a:tint val="90000"/>
              </a:schemeClr>
            </a:gs>
          </a:gsLst>
          <a:lin ang="5400000" scaled="0"/>
        </a:gradFill>
        <a:ln w="9525" cap="rnd" cmpd="sng" algn="ctr">
          <a:solidFill>
            <a:schemeClr val="accent2">
              <a:alpha val="90000"/>
              <a:hueOff val="0"/>
              <a:satOff val="0"/>
              <a:lumOff val="0"/>
              <a:alphaOff val="0"/>
            </a:schemeClr>
          </a:solidFill>
          <a:prstDash val="solid"/>
        </a:ln>
        <a:effectLst/>
      </dsp:spPr>
      <dsp:style>
        <a:lnRef idx="1">
          <a:scrgbClr r="0" g="0" b="0"/>
        </a:lnRef>
        <a:fillRef idx="2">
          <a:scrgbClr r="0" g="0" b="0"/>
        </a:fillRef>
        <a:effectRef idx="1">
          <a:scrgbClr r="0" g="0" b="0"/>
        </a:effectRef>
        <a:fontRef idx="minor">
          <a:schemeClr val="dk1"/>
        </a:fontRef>
      </dsp:style>
      <dsp:txBody>
        <a:bodyPr spcFirstLastPara="0" vert="horz" wrap="square" lIns="0" tIns="25400" rIns="0" bIns="25400" numCol="1" spcCol="1270" anchor="ctr" anchorCtr="0">
          <a:noAutofit/>
        </a:bodyPr>
        <a:lstStyle/>
        <a:p>
          <a:pPr lvl="0" algn="ctr" defTabSz="889000">
            <a:lnSpc>
              <a:spcPct val="90000"/>
            </a:lnSpc>
            <a:spcBef>
              <a:spcPct val="0"/>
            </a:spcBef>
            <a:spcAft>
              <a:spcPct val="35000"/>
            </a:spcAft>
          </a:pPr>
          <a:r>
            <a:rPr lang="fa-IR" sz="2000" b="1" kern="1200" dirty="0">
              <a:cs typeface="B Zar" panose="00000400000000000000" pitchFamily="2" charset="-78"/>
            </a:rPr>
            <a:t>سال شیرین </a:t>
          </a:r>
          <a:endParaRPr lang="en-US" sz="2000" b="1" kern="1200" dirty="0">
            <a:cs typeface="B Zar" panose="00000400000000000000" pitchFamily="2" charset="-78"/>
          </a:endParaRPr>
        </a:p>
      </dsp:txBody>
      <dsp:txXfrm>
        <a:off x="2014260" y="2552086"/>
        <a:ext cx="1129898" cy="969955"/>
      </dsp:txXfrm>
    </dsp:sp>
    <dsp:sp modelId="{E5ED1262-D0A6-4180-A243-0CE82240D7BE}">
      <dsp:nvSpPr>
        <dsp:cNvPr id="0" name=""/>
        <dsp:cNvSpPr/>
      </dsp:nvSpPr>
      <dsp:spPr>
        <a:xfrm>
          <a:off x="1799806" y="2962655"/>
          <a:ext cx="190686" cy="164591"/>
        </a:xfrm>
        <a:prstGeom prst="hexagon">
          <a:avLst>
            <a:gd name="adj" fmla="val 25000"/>
            <a:gd name="vf" fmla="val 115470"/>
          </a:avLst>
        </a:prstGeom>
        <a:solidFill>
          <a:schemeClr val="lt1">
            <a:hueOff val="0"/>
            <a:satOff val="0"/>
            <a:lumOff val="0"/>
            <a:alphaOff val="0"/>
          </a:schemeClr>
        </a:solidFill>
        <a:ln w="9525"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BC0D8885-DD28-4002-8EDB-4E8547D0D87C}">
      <dsp:nvSpPr>
        <dsp:cNvPr id="0" name=""/>
        <dsp:cNvSpPr/>
      </dsp:nvSpPr>
      <dsp:spPr>
        <a:xfrm>
          <a:off x="352425" y="1558137"/>
          <a:ext cx="1636918" cy="1405203"/>
        </a:xfrm>
        <a:prstGeom prst="hexagon">
          <a:avLst>
            <a:gd name="adj" fmla="val 25000"/>
            <a:gd name="vf" fmla="val 115470"/>
          </a:avLst>
        </a:prstGeom>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l="11792" t="5083" r="10370" b="7737"/>
          </a:stretch>
        </a:blipFill>
        <a:ln w="9525" cap="rnd" cmpd="sng" algn="ctr">
          <a:solidFill>
            <a:schemeClr val="accent2">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D58C3CE2-FA2C-4E47-BE93-CDC153EA146E}">
      <dsp:nvSpPr>
        <dsp:cNvPr id="0" name=""/>
        <dsp:cNvSpPr/>
      </dsp:nvSpPr>
      <dsp:spPr>
        <a:xfrm>
          <a:off x="1473571" y="2776117"/>
          <a:ext cx="190686" cy="164591"/>
        </a:xfrm>
        <a:prstGeom prst="hexagon">
          <a:avLst>
            <a:gd name="adj" fmla="val 25000"/>
            <a:gd name="vf" fmla="val 115470"/>
          </a:avLst>
        </a:prstGeom>
        <a:solidFill>
          <a:schemeClr val="lt1">
            <a:hueOff val="0"/>
            <a:satOff val="0"/>
            <a:lumOff val="0"/>
            <a:alphaOff val="0"/>
          </a:schemeClr>
        </a:solidFill>
        <a:ln w="9525"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F2039660-9BB9-4231-9722-3FEAFD2E0077}">
      <dsp:nvSpPr>
        <dsp:cNvPr id="0" name=""/>
        <dsp:cNvSpPr/>
      </dsp:nvSpPr>
      <dsp:spPr>
        <a:xfrm>
          <a:off x="3169074" y="1553336"/>
          <a:ext cx="1636918" cy="1405203"/>
        </a:xfrm>
        <a:prstGeom prst="hexagon">
          <a:avLst>
            <a:gd name="adj" fmla="val 25000"/>
            <a:gd name="vf" fmla="val 115470"/>
          </a:avLst>
        </a:prstGeom>
        <a:gradFill rotWithShape="0">
          <a:gsLst>
            <a:gs pos="0">
              <a:schemeClr val="accent2">
                <a:alpha val="90000"/>
                <a:hueOff val="0"/>
                <a:satOff val="0"/>
                <a:lumOff val="0"/>
                <a:alphaOff val="-3636"/>
                <a:tint val="80000"/>
                <a:lumMod val="105000"/>
              </a:schemeClr>
            </a:gs>
            <a:gs pos="100000">
              <a:schemeClr val="accent2">
                <a:alpha val="90000"/>
                <a:hueOff val="0"/>
                <a:satOff val="0"/>
                <a:lumOff val="0"/>
                <a:alphaOff val="-3636"/>
                <a:tint val="90000"/>
              </a:schemeClr>
            </a:gs>
          </a:gsLst>
          <a:lin ang="5400000" scaled="0"/>
        </a:gradFill>
        <a:ln w="9525" cap="rnd" cmpd="sng" algn="ctr">
          <a:solidFill>
            <a:schemeClr val="accent2">
              <a:alpha val="90000"/>
              <a:hueOff val="0"/>
              <a:satOff val="0"/>
              <a:lumOff val="0"/>
              <a:alphaOff val="-3636"/>
            </a:schemeClr>
          </a:solidFill>
          <a:prstDash val="solid"/>
        </a:ln>
        <a:effectLst/>
      </dsp:spPr>
      <dsp:style>
        <a:lnRef idx="1">
          <a:scrgbClr r="0" g="0" b="0"/>
        </a:lnRef>
        <a:fillRef idx="2">
          <a:scrgbClr r="0" g="0" b="0"/>
        </a:fillRef>
        <a:effectRef idx="1">
          <a:scrgbClr r="0" g="0" b="0"/>
        </a:effectRef>
        <a:fontRef idx="minor">
          <a:schemeClr val="dk1"/>
        </a:fontRef>
      </dsp:style>
      <dsp:txBody>
        <a:bodyPr spcFirstLastPara="0" vert="horz" wrap="square" lIns="0" tIns="25400" rIns="0" bIns="25400" numCol="1" spcCol="1270" anchor="ctr" anchorCtr="0">
          <a:noAutofit/>
        </a:bodyPr>
        <a:lstStyle/>
        <a:p>
          <a:pPr lvl="0" algn="ctr" defTabSz="889000">
            <a:lnSpc>
              <a:spcPct val="90000"/>
            </a:lnSpc>
            <a:spcBef>
              <a:spcPct val="0"/>
            </a:spcBef>
            <a:spcAft>
              <a:spcPct val="35000"/>
            </a:spcAft>
          </a:pPr>
          <a:r>
            <a:rPr lang="fa-IR" sz="2000" b="1" kern="1200" dirty="0">
              <a:cs typeface="B Zar" panose="00000400000000000000" pitchFamily="2" charset="-78"/>
            </a:rPr>
            <a:t>اینک بهار</a:t>
          </a:r>
          <a:endParaRPr lang="en-US" sz="2000" b="1" kern="1200" dirty="0">
            <a:cs typeface="B Zar" panose="00000400000000000000" pitchFamily="2" charset="-78"/>
          </a:endParaRPr>
        </a:p>
      </dsp:txBody>
      <dsp:txXfrm>
        <a:off x="3422584" y="1770960"/>
        <a:ext cx="1129898" cy="969955"/>
      </dsp:txXfrm>
    </dsp:sp>
    <dsp:sp modelId="{8F888AFC-C5D5-4816-8AB3-812AC8CD0F58}">
      <dsp:nvSpPr>
        <dsp:cNvPr id="0" name=""/>
        <dsp:cNvSpPr/>
      </dsp:nvSpPr>
      <dsp:spPr>
        <a:xfrm>
          <a:off x="4294815" y="2769259"/>
          <a:ext cx="190686" cy="164591"/>
        </a:xfrm>
        <a:prstGeom prst="hexagon">
          <a:avLst>
            <a:gd name="adj" fmla="val 25000"/>
            <a:gd name="vf" fmla="val 115470"/>
          </a:avLst>
        </a:prstGeom>
        <a:solidFill>
          <a:schemeClr val="lt1">
            <a:hueOff val="0"/>
            <a:satOff val="0"/>
            <a:lumOff val="0"/>
            <a:alphaOff val="0"/>
          </a:schemeClr>
        </a:solidFill>
        <a:ln w="9525"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1D0ABB02-B6B4-47D0-BD5B-A74D536304E6}">
      <dsp:nvSpPr>
        <dsp:cNvPr id="0" name=""/>
        <dsp:cNvSpPr/>
      </dsp:nvSpPr>
      <dsp:spPr>
        <a:xfrm>
          <a:off x="4576250" y="2331719"/>
          <a:ext cx="1636918" cy="1405203"/>
        </a:xfrm>
        <a:prstGeom prst="hexagon">
          <a:avLst>
            <a:gd name="adj" fmla="val 25000"/>
            <a:gd name="vf" fmla="val 11547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6000" b="-6000"/>
          </a:stretch>
        </a:blipFill>
        <a:ln w="9525" cap="rnd" cmpd="sng" algn="ctr">
          <a:solidFill>
            <a:schemeClr val="accent2">
              <a:alpha val="90000"/>
              <a:hueOff val="0"/>
              <a:satOff val="0"/>
              <a:lumOff val="0"/>
              <a:alphaOff val="-3636"/>
            </a:schemeClr>
          </a:solidFill>
          <a:prstDash val="solid"/>
        </a:ln>
        <a:effectLst/>
      </dsp:spPr>
      <dsp:style>
        <a:lnRef idx="1">
          <a:scrgbClr r="0" g="0" b="0"/>
        </a:lnRef>
        <a:fillRef idx="1">
          <a:scrgbClr r="0" g="0" b="0"/>
        </a:fillRef>
        <a:effectRef idx="0">
          <a:scrgbClr r="0" g="0" b="0"/>
        </a:effectRef>
        <a:fontRef idx="minor"/>
      </dsp:style>
    </dsp:sp>
    <dsp:sp modelId="{C27AEACB-21A8-48F2-B1E7-F8CA85D2BAC4}">
      <dsp:nvSpPr>
        <dsp:cNvPr id="0" name=""/>
        <dsp:cNvSpPr/>
      </dsp:nvSpPr>
      <dsp:spPr>
        <a:xfrm>
          <a:off x="4616455" y="2957169"/>
          <a:ext cx="190686" cy="164591"/>
        </a:xfrm>
        <a:prstGeom prst="hexagon">
          <a:avLst>
            <a:gd name="adj" fmla="val 25000"/>
            <a:gd name="vf" fmla="val 115470"/>
          </a:avLst>
        </a:prstGeom>
        <a:solidFill>
          <a:schemeClr val="lt1">
            <a:hueOff val="0"/>
            <a:satOff val="0"/>
            <a:lumOff val="0"/>
            <a:alphaOff val="0"/>
          </a:schemeClr>
        </a:solidFill>
        <a:ln w="9525"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7102BD95-8B5C-451C-965A-9F9E2E9283E1}">
      <dsp:nvSpPr>
        <dsp:cNvPr id="0" name=""/>
        <dsp:cNvSpPr/>
      </dsp:nvSpPr>
      <dsp:spPr>
        <a:xfrm>
          <a:off x="1760750" y="781126"/>
          <a:ext cx="1636918" cy="1405203"/>
        </a:xfrm>
        <a:prstGeom prst="hexagon">
          <a:avLst>
            <a:gd name="adj" fmla="val 25000"/>
            <a:gd name="vf" fmla="val 115470"/>
          </a:avLst>
        </a:prstGeom>
        <a:gradFill rotWithShape="0">
          <a:gsLst>
            <a:gs pos="0">
              <a:schemeClr val="accent2">
                <a:alpha val="90000"/>
                <a:hueOff val="0"/>
                <a:satOff val="0"/>
                <a:lumOff val="0"/>
                <a:alphaOff val="-7273"/>
                <a:tint val="80000"/>
                <a:lumMod val="105000"/>
              </a:schemeClr>
            </a:gs>
            <a:gs pos="100000">
              <a:schemeClr val="accent2">
                <a:alpha val="90000"/>
                <a:hueOff val="0"/>
                <a:satOff val="0"/>
                <a:lumOff val="0"/>
                <a:alphaOff val="-7273"/>
                <a:tint val="90000"/>
              </a:schemeClr>
            </a:gs>
          </a:gsLst>
          <a:lin ang="5400000" scaled="0"/>
        </a:gradFill>
        <a:ln w="9525" cap="rnd" cmpd="sng" algn="ctr">
          <a:solidFill>
            <a:schemeClr val="accent2">
              <a:alpha val="90000"/>
              <a:hueOff val="0"/>
              <a:satOff val="0"/>
              <a:lumOff val="0"/>
              <a:alphaOff val="-7273"/>
            </a:schemeClr>
          </a:solidFill>
          <a:prstDash val="solid"/>
        </a:ln>
        <a:effectLst/>
      </dsp:spPr>
      <dsp:style>
        <a:lnRef idx="1">
          <a:scrgbClr r="0" g="0" b="0"/>
        </a:lnRef>
        <a:fillRef idx="2">
          <a:scrgbClr r="0" g="0" b="0"/>
        </a:fillRef>
        <a:effectRef idx="1">
          <a:scrgbClr r="0" g="0" b="0"/>
        </a:effectRef>
        <a:fontRef idx="minor">
          <a:schemeClr val="dk1"/>
        </a:fontRef>
      </dsp:style>
      <dsp:txBody>
        <a:bodyPr spcFirstLastPara="0" vert="horz" wrap="square" lIns="0" tIns="25400" rIns="0" bIns="25400" numCol="1" spcCol="1270" anchor="ctr" anchorCtr="0">
          <a:noAutofit/>
        </a:bodyPr>
        <a:lstStyle/>
        <a:p>
          <a:pPr lvl="0" algn="ctr" defTabSz="889000">
            <a:lnSpc>
              <a:spcPct val="90000"/>
            </a:lnSpc>
            <a:spcBef>
              <a:spcPct val="0"/>
            </a:spcBef>
            <a:spcAft>
              <a:spcPct val="35000"/>
            </a:spcAft>
          </a:pPr>
          <a:r>
            <a:rPr lang="fa-IR" sz="2000" b="1" kern="1200" dirty="0">
              <a:cs typeface="B Zar" panose="00000400000000000000" pitchFamily="2" charset="-78"/>
            </a:rPr>
            <a:t>سحر </a:t>
          </a:r>
          <a:r>
            <a:rPr lang="fa-IR" sz="2000" b="1" kern="1200">
              <a:cs typeface="B Zar" panose="00000400000000000000" pitchFamily="2" charset="-78"/>
            </a:rPr>
            <a:t>سال سه </a:t>
          </a:r>
          <a:endParaRPr lang="en-US" sz="2000" b="1" kern="1200" dirty="0">
            <a:cs typeface="B Zar" panose="00000400000000000000" pitchFamily="2" charset="-78"/>
          </a:endParaRPr>
        </a:p>
      </dsp:txBody>
      <dsp:txXfrm>
        <a:off x="2014260" y="998750"/>
        <a:ext cx="1129898" cy="969955"/>
      </dsp:txXfrm>
    </dsp:sp>
    <dsp:sp modelId="{2F5D87D1-A63B-4C8E-B737-D41198587FB7}">
      <dsp:nvSpPr>
        <dsp:cNvPr id="0" name=""/>
        <dsp:cNvSpPr/>
      </dsp:nvSpPr>
      <dsp:spPr>
        <a:xfrm>
          <a:off x="2875003" y="800328"/>
          <a:ext cx="190686" cy="164591"/>
        </a:xfrm>
        <a:prstGeom prst="hexagon">
          <a:avLst>
            <a:gd name="adj" fmla="val 25000"/>
            <a:gd name="vf" fmla="val 115470"/>
          </a:avLst>
        </a:prstGeom>
        <a:solidFill>
          <a:schemeClr val="lt1">
            <a:hueOff val="0"/>
            <a:satOff val="0"/>
            <a:lumOff val="0"/>
            <a:alphaOff val="0"/>
          </a:schemeClr>
        </a:solidFill>
        <a:ln w="9525"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8A0A5260-745C-4855-ACDB-8B64D09DC96B}">
      <dsp:nvSpPr>
        <dsp:cNvPr id="0" name=""/>
        <dsp:cNvSpPr/>
      </dsp:nvSpPr>
      <dsp:spPr>
        <a:xfrm>
          <a:off x="3169074" y="0"/>
          <a:ext cx="1636918" cy="1405203"/>
        </a:xfrm>
        <a:prstGeom prst="hexagon">
          <a:avLst>
            <a:gd name="adj" fmla="val 25000"/>
            <a:gd name="vf" fmla="val 115470"/>
          </a:avLst>
        </a:prstGeom>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16826" t="10976" r="17932" b="15952"/>
          </a:stretch>
        </a:blipFill>
        <a:ln w="9525" cap="rnd" cmpd="sng" algn="ctr">
          <a:solidFill>
            <a:schemeClr val="accent2">
              <a:alpha val="90000"/>
              <a:hueOff val="0"/>
              <a:satOff val="0"/>
              <a:lumOff val="0"/>
              <a:alphaOff val="-7273"/>
            </a:schemeClr>
          </a:solidFill>
          <a:prstDash val="solid"/>
        </a:ln>
        <a:effectLst/>
      </dsp:spPr>
      <dsp:style>
        <a:lnRef idx="1">
          <a:scrgbClr r="0" g="0" b="0"/>
        </a:lnRef>
        <a:fillRef idx="1">
          <a:scrgbClr r="0" g="0" b="0"/>
        </a:fillRef>
        <a:effectRef idx="0">
          <a:scrgbClr r="0" g="0" b="0"/>
        </a:effectRef>
        <a:fontRef idx="minor"/>
      </dsp:style>
    </dsp:sp>
    <dsp:sp modelId="{9F92F46C-E8BC-4532-858B-6EF9688F720E}">
      <dsp:nvSpPr>
        <dsp:cNvPr id="0" name=""/>
        <dsp:cNvSpPr/>
      </dsp:nvSpPr>
      <dsp:spPr>
        <a:xfrm>
          <a:off x="3215023" y="622706"/>
          <a:ext cx="190686" cy="164591"/>
        </a:xfrm>
        <a:prstGeom prst="hexagon">
          <a:avLst>
            <a:gd name="adj" fmla="val 25000"/>
            <a:gd name="vf" fmla="val 115470"/>
          </a:avLst>
        </a:prstGeom>
        <a:solidFill>
          <a:schemeClr val="lt1">
            <a:hueOff val="0"/>
            <a:satOff val="0"/>
            <a:lumOff val="0"/>
            <a:alphaOff val="0"/>
          </a:schemeClr>
        </a:solidFill>
        <a:ln w="9525"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EBAD1CFA-1067-4BEB-8C15-9E191B71D0C2}">
      <dsp:nvSpPr>
        <dsp:cNvPr id="0" name=""/>
        <dsp:cNvSpPr/>
      </dsp:nvSpPr>
      <dsp:spPr>
        <a:xfrm>
          <a:off x="4576250" y="778382"/>
          <a:ext cx="1636918" cy="1405203"/>
        </a:xfrm>
        <a:prstGeom prst="hexagon">
          <a:avLst>
            <a:gd name="adj" fmla="val 25000"/>
            <a:gd name="vf" fmla="val 115470"/>
          </a:avLst>
        </a:prstGeom>
        <a:gradFill rotWithShape="0">
          <a:gsLst>
            <a:gs pos="0">
              <a:schemeClr val="accent2">
                <a:alpha val="90000"/>
                <a:hueOff val="0"/>
                <a:satOff val="0"/>
                <a:lumOff val="0"/>
                <a:alphaOff val="-10909"/>
                <a:tint val="80000"/>
                <a:lumMod val="105000"/>
              </a:schemeClr>
            </a:gs>
            <a:gs pos="100000">
              <a:schemeClr val="accent2">
                <a:alpha val="90000"/>
                <a:hueOff val="0"/>
                <a:satOff val="0"/>
                <a:lumOff val="0"/>
                <a:alphaOff val="-10909"/>
                <a:tint val="90000"/>
              </a:schemeClr>
            </a:gs>
          </a:gsLst>
          <a:lin ang="5400000" scaled="0"/>
        </a:gradFill>
        <a:ln w="9525" cap="rnd" cmpd="sng" algn="ctr">
          <a:solidFill>
            <a:schemeClr val="accent2">
              <a:alpha val="90000"/>
              <a:hueOff val="0"/>
              <a:satOff val="0"/>
              <a:lumOff val="0"/>
              <a:alphaOff val="-10909"/>
            </a:schemeClr>
          </a:solidFill>
          <a:prstDash val="solid"/>
        </a:ln>
        <a:effectLst/>
      </dsp:spPr>
      <dsp:style>
        <a:lnRef idx="1">
          <a:scrgbClr r="0" g="0" b="0"/>
        </a:lnRef>
        <a:fillRef idx="2">
          <a:scrgbClr r="0" g="0" b="0"/>
        </a:fillRef>
        <a:effectRef idx="1">
          <a:scrgbClr r="0" g="0" b="0"/>
        </a:effectRef>
        <a:fontRef idx="minor">
          <a:schemeClr val="dk1"/>
        </a:fontRef>
      </dsp:style>
      <dsp:txBody>
        <a:bodyPr spcFirstLastPara="0" vert="horz" wrap="square" lIns="0" tIns="25400" rIns="0" bIns="25400" numCol="1" spcCol="1270" anchor="ctr" anchorCtr="0">
          <a:noAutofit/>
        </a:bodyPr>
        <a:lstStyle/>
        <a:p>
          <a:pPr lvl="0" algn="ctr" defTabSz="889000">
            <a:lnSpc>
              <a:spcPct val="90000"/>
            </a:lnSpc>
            <a:spcBef>
              <a:spcPct val="0"/>
            </a:spcBef>
            <a:spcAft>
              <a:spcPct val="35000"/>
            </a:spcAft>
          </a:pPr>
          <a:r>
            <a:rPr lang="fa-IR" sz="2000" b="1" kern="1200" dirty="0">
              <a:cs typeface="B Zar" panose="00000400000000000000" pitchFamily="2" charset="-78"/>
            </a:rPr>
            <a:t>یا مقلب القلوب</a:t>
          </a:r>
          <a:endParaRPr lang="en-US" sz="2000" b="1" kern="1200" dirty="0">
            <a:cs typeface="B Zar" panose="00000400000000000000" pitchFamily="2" charset="-78"/>
          </a:endParaRPr>
        </a:p>
      </dsp:txBody>
      <dsp:txXfrm>
        <a:off x="4829760" y="996006"/>
        <a:ext cx="1129898" cy="969955"/>
      </dsp:txXfrm>
    </dsp:sp>
    <dsp:sp modelId="{D56CDD80-F5AC-4495-B145-0AD38A739E1A}">
      <dsp:nvSpPr>
        <dsp:cNvPr id="0" name=""/>
        <dsp:cNvSpPr/>
      </dsp:nvSpPr>
      <dsp:spPr>
        <a:xfrm>
          <a:off x="5992615" y="1400403"/>
          <a:ext cx="190686" cy="164591"/>
        </a:xfrm>
        <a:prstGeom prst="hexagon">
          <a:avLst>
            <a:gd name="adj" fmla="val 25000"/>
            <a:gd name="vf" fmla="val 115470"/>
          </a:avLst>
        </a:prstGeom>
        <a:solidFill>
          <a:schemeClr val="lt1">
            <a:hueOff val="0"/>
            <a:satOff val="0"/>
            <a:lumOff val="0"/>
            <a:alphaOff val="0"/>
          </a:schemeClr>
        </a:solidFill>
        <a:ln w="9525"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24868B59-D271-461C-A9AC-F5274F292548}">
      <dsp:nvSpPr>
        <dsp:cNvPr id="0" name=""/>
        <dsp:cNvSpPr/>
      </dsp:nvSpPr>
      <dsp:spPr>
        <a:xfrm>
          <a:off x="5984574" y="1568424"/>
          <a:ext cx="1636918" cy="1405203"/>
        </a:xfrm>
        <a:prstGeom prst="hexagon">
          <a:avLst>
            <a:gd name="adj" fmla="val 25000"/>
            <a:gd name="vf" fmla="val 115470"/>
          </a:avLst>
        </a:prstGeom>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l="6808" t="1840" r="7865" b="2594"/>
          </a:stretch>
        </a:blipFill>
        <a:ln w="9525" cap="rnd" cmpd="sng" algn="ctr">
          <a:solidFill>
            <a:schemeClr val="accent2">
              <a:alpha val="90000"/>
              <a:hueOff val="0"/>
              <a:satOff val="0"/>
              <a:lumOff val="0"/>
              <a:alphaOff val="-10909"/>
            </a:schemeClr>
          </a:solidFill>
          <a:prstDash val="solid"/>
        </a:ln>
        <a:effectLst/>
      </dsp:spPr>
      <dsp:style>
        <a:lnRef idx="1">
          <a:scrgbClr r="0" g="0" b="0"/>
        </a:lnRef>
        <a:fillRef idx="1">
          <a:scrgbClr r="0" g="0" b="0"/>
        </a:fillRef>
        <a:effectRef idx="0">
          <a:scrgbClr r="0" g="0" b="0"/>
        </a:effectRef>
        <a:fontRef idx="minor"/>
      </dsp:style>
    </dsp:sp>
    <dsp:sp modelId="{84A023B5-6406-4B4D-A55A-98C58060A090}">
      <dsp:nvSpPr>
        <dsp:cNvPr id="0" name=""/>
        <dsp:cNvSpPr/>
      </dsp:nvSpPr>
      <dsp:spPr>
        <a:xfrm>
          <a:off x="6303917" y="1593113"/>
          <a:ext cx="190686" cy="164591"/>
        </a:xfrm>
        <a:prstGeom prst="hexagon">
          <a:avLst>
            <a:gd name="adj" fmla="val 25000"/>
            <a:gd name="vf" fmla="val 115470"/>
          </a:avLst>
        </a:prstGeom>
        <a:solidFill>
          <a:schemeClr val="lt1">
            <a:hueOff val="0"/>
            <a:satOff val="0"/>
            <a:lumOff val="0"/>
            <a:alphaOff val="0"/>
          </a:schemeClr>
        </a:solidFill>
        <a:ln w="9525"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9DFD4A9E-8559-4C6A-BFA1-B10FBDA78DF1}">
      <dsp:nvSpPr>
        <dsp:cNvPr id="0" name=""/>
        <dsp:cNvSpPr/>
      </dsp:nvSpPr>
      <dsp:spPr>
        <a:xfrm>
          <a:off x="5984574" y="15087"/>
          <a:ext cx="1636918" cy="1405203"/>
        </a:xfrm>
        <a:prstGeom prst="hexagon">
          <a:avLst>
            <a:gd name="adj" fmla="val 25000"/>
            <a:gd name="vf" fmla="val 115470"/>
          </a:avLst>
        </a:prstGeom>
        <a:gradFill rotWithShape="0">
          <a:gsLst>
            <a:gs pos="0">
              <a:schemeClr val="accent2">
                <a:alpha val="90000"/>
                <a:hueOff val="0"/>
                <a:satOff val="0"/>
                <a:lumOff val="0"/>
                <a:alphaOff val="-14545"/>
                <a:tint val="80000"/>
                <a:lumMod val="105000"/>
              </a:schemeClr>
            </a:gs>
            <a:gs pos="100000">
              <a:schemeClr val="accent2">
                <a:alpha val="90000"/>
                <a:hueOff val="0"/>
                <a:satOff val="0"/>
                <a:lumOff val="0"/>
                <a:alphaOff val="-14545"/>
                <a:tint val="90000"/>
              </a:schemeClr>
            </a:gs>
          </a:gsLst>
          <a:lin ang="5400000" scaled="0"/>
        </a:gradFill>
        <a:ln w="9525" cap="rnd" cmpd="sng" algn="ctr">
          <a:solidFill>
            <a:schemeClr val="accent2">
              <a:alpha val="90000"/>
              <a:hueOff val="0"/>
              <a:satOff val="0"/>
              <a:lumOff val="0"/>
              <a:alphaOff val="-14545"/>
            </a:schemeClr>
          </a:solidFill>
          <a:prstDash val="solid"/>
        </a:ln>
        <a:effectLst/>
      </dsp:spPr>
      <dsp:style>
        <a:lnRef idx="1">
          <a:scrgbClr r="0" g="0" b="0"/>
        </a:lnRef>
        <a:fillRef idx="2">
          <a:scrgbClr r="0" g="0" b="0"/>
        </a:fillRef>
        <a:effectRef idx="1">
          <a:scrgbClr r="0" g="0" b="0"/>
        </a:effectRef>
        <a:fontRef idx="minor">
          <a:schemeClr val="dk1"/>
        </a:fontRef>
      </dsp:style>
      <dsp:txBody>
        <a:bodyPr spcFirstLastPara="0" vert="horz" wrap="square" lIns="0" tIns="25400" rIns="0" bIns="25400" numCol="1" spcCol="1270" anchor="ctr" anchorCtr="0">
          <a:noAutofit/>
        </a:bodyPr>
        <a:lstStyle/>
        <a:p>
          <a:pPr lvl="0" algn="ctr" defTabSz="889000">
            <a:lnSpc>
              <a:spcPct val="90000"/>
            </a:lnSpc>
            <a:spcBef>
              <a:spcPct val="0"/>
            </a:spcBef>
            <a:spcAft>
              <a:spcPct val="35000"/>
            </a:spcAft>
          </a:pPr>
          <a:r>
            <a:rPr lang="fa-IR" sz="2000" b="1" kern="1200" dirty="0">
              <a:cs typeface="B Zar" panose="00000400000000000000" pitchFamily="2" charset="-78"/>
            </a:rPr>
            <a:t>پا به پای بهار</a:t>
          </a:r>
          <a:endParaRPr lang="en-US" sz="2000" b="1" kern="1200" dirty="0">
            <a:cs typeface="B Zar" panose="00000400000000000000" pitchFamily="2" charset="-78"/>
          </a:endParaRPr>
        </a:p>
      </dsp:txBody>
      <dsp:txXfrm>
        <a:off x="6238084" y="232711"/>
        <a:ext cx="1129898" cy="969955"/>
      </dsp:txXfrm>
    </dsp:sp>
    <dsp:sp modelId="{DD600895-A13E-45B7-B3A1-E5DDBC1C3A2A}">
      <dsp:nvSpPr>
        <dsp:cNvPr id="0" name=""/>
        <dsp:cNvSpPr/>
      </dsp:nvSpPr>
      <dsp:spPr>
        <a:xfrm>
          <a:off x="7400940" y="644651"/>
          <a:ext cx="190686" cy="164591"/>
        </a:xfrm>
        <a:prstGeom prst="hexagon">
          <a:avLst>
            <a:gd name="adj" fmla="val 25000"/>
            <a:gd name="vf" fmla="val 115470"/>
          </a:avLst>
        </a:prstGeom>
        <a:solidFill>
          <a:schemeClr val="lt1">
            <a:hueOff val="0"/>
            <a:satOff val="0"/>
            <a:lumOff val="0"/>
            <a:alphaOff val="0"/>
          </a:schemeClr>
        </a:solidFill>
        <a:ln w="9525"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70482EA0-C396-4BC7-BD2D-91D556155960}">
      <dsp:nvSpPr>
        <dsp:cNvPr id="0" name=""/>
        <dsp:cNvSpPr/>
      </dsp:nvSpPr>
      <dsp:spPr>
        <a:xfrm>
          <a:off x="7392899" y="798956"/>
          <a:ext cx="1636918" cy="1405203"/>
        </a:xfrm>
        <a:prstGeom prst="hexagon">
          <a:avLst>
            <a:gd name="adj" fmla="val 25000"/>
            <a:gd name="vf" fmla="val 115470"/>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t="-6000" b="-6000"/>
          </a:stretch>
        </a:blipFill>
        <a:ln w="9525" cap="rnd" cmpd="sng" algn="ctr">
          <a:solidFill>
            <a:schemeClr val="accent2">
              <a:alpha val="90000"/>
              <a:hueOff val="0"/>
              <a:satOff val="0"/>
              <a:lumOff val="0"/>
              <a:alphaOff val="-14545"/>
            </a:schemeClr>
          </a:solidFill>
          <a:prstDash val="solid"/>
        </a:ln>
        <a:effectLst/>
      </dsp:spPr>
      <dsp:style>
        <a:lnRef idx="1">
          <a:scrgbClr r="0" g="0" b="0"/>
        </a:lnRef>
        <a:fillRef idx="1">
          <a:scrgbClr r="0" g="0" b="0"/>
        </a:fillRef>
        <a:effectRef idx="0">
          <a:scrgbClr r="0" g="0" b="0"/>
        </a:effectRef>
        <a:fontRef idx="minor"/>
      </dsp:style>
    </dsp:sp>
    <dsp:sp modelId="{3E753783-B3C4-4637-9458-2F4E3003DD4B}">
      <dsp:nvSpPr>
        <dsp:cNvPr id="0" name=""/>
        <dsp:cNvSpPr/>
      </dsp:nvSpPr>
      <dsp:spPr>
        <a:xfrm>
          <a:off x="7719134" y="829817"/>
          <a:ext cx="190686" cy="164591"/>
        </a:xfrm>
        <a:prstGeom prst="hexagon">
          <a:avLst>
            <a:gd name="adj" fmla="val 25000"/>
            <a:gd name="vf" fmla="val 115470"/>
          </a:avLst>
        </a:prstGeom>
        <a:solidFill>
          <a:schemeClr val="lt1">
            <a:hueOff val="0"/>
            <a:satOff val="0"/>
            <a:lumOff val="0"/>
            <a:alphaOff val="0"/>
          </a:schemeClr>
        </a:solidFill>
        <a:ln w="9525"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CEDE5E88-635D-4124-922D-87D3BF3D061C}">
      <dsp:nvSpPr>
        <dsp:cNvPr id="0" name=""/>
        <dsp:cNvSpPr/>
      </dsp:nvSpPr>
      <dsp:spPr>
        <a:xfrm>
          <a:off x="7392899" y="2349550"/>
          <a:ext cx="1636918" cy="1405203"/>
        </a:xfrm>
        <a:prstGeom prst="hexagon">
          <a:avLst>
            <a:gd name="adj" fmla="val 25000"/>
            <a:gd name="vf" fmla="val 115470"/>
          </a:avLst>
        </a:prstGeom>
        <a:gradFill rotWithShape="0">
          <a:gsLst>
            <a:gs pos="0">
              <a:schemeClr val="accent2">
                <a:alpha val="90000"/>
                <a:hueOff val="0"/>
                <a:satOff val="0"/>
                <a:lumOff val="0"/>
                <a:alphaOff val="-18182"/>
                <a:tint val="80000"/>
                <a:lumMod val="105000"/>
              </a:schemeClr>
            </a:gs>
            <a:gs pos="100000">
              <a:schemeClr val="accent2">
                <a:alpha val="90000"/>
                <a:hueOff val="0"/>
                <a:satOff val="0"/>
                <a:lumOff val="0"/>
                <a:alphaOff val="-18182"/>
                <a:tint val="90000"/>
              </a:schemeClr>
            </a:gs>
          </a:gsLst>
          <a:lin ang="5400000" scaled="0"/>
        </a:gradFill>
        <a:ln w="9525" cap="rnd" cmpd="sng" algn="ctr">
          <a:solidFill>
            <a:schemeClr val="accent2">
              <a:alpha val="90000"/>
              <a:hueOff val="0"/>
              <a:satOff val="0"/>
              <a:lumOff val="0"/>
              <a:alphaOff val="-18182"/>
            </a:schemeClr>
          </a:solidFill>
          <a:prstDash val="solid"/>
        </a:ln>
        <a:effectLst/>
      </dsp:spPr>
      <dsp:style>
        <a:lnRef idx="1">
          <a:scrgbClr r="0" g="0" b="0"/>
        </a:lnRef>
        <a:fillRef idx="2">
          <a:scrgbClr r="0" g="0" b="0"/>
        </a:fillRef>
        <a:effectRef idx="1">
          <a:scrgbClr r="0" g="0" b="0"/>
        </a:effectRef>
        <a:fontRef idx="minor">
          <a:schemeClr val="dk1"/>
        </a:fontRef>
      </dsp:style>
      <dsp:txBody>
        <a:bodyPr spcFirstLastPara="0" vert="horz" wrap="square" lIns="0" tIns="25400" rIns="0" bIns="25400" numCol="1" spcCol="1270" anchor="ctr" anchorCtr="0">
          <a:noAutofit/>
        </a:bodyPr>
        <a:lstStyle/>
        <a:p>
          <a:pPr lvl="0" algn="ctr" defTabSz="889000">
            <a:lnSpc>
              <a:spcPct val="90000"/>
            </a:lnSpc>
            <a:spcBef>
              <a:spcPct val="0"/>
            </a:spcBef>
            <a:spcAft>
              <a:spcPct val="35000"/>
            </a:spcAft>
          </a:pPr>
          <a:r>
            <a:rPr lang="fa-IR" sz="2000" b="1" kern="1200" dirty="0">
              <a:cs typeface="B Zar" panose="00000400000000000000" pitchFamily="2" charset="-78"/>
            </a:rPr>
            <a:t>سال نو حال نو</a:t>
          </a:r>
          <a:endParaRPr lang="en-US" sz="2000" b="1" kern="1200" dirty="0">
            <a:cs typeface="B Zar" panose="00000400000000000000" pitchFamily="2" charset="-78"/>
          </a:endParaRPr>
        </a:p>
      </dsp:txBody>
      <dsp:txXfrm>
        <a:off x="7646409" y="2567174"/>
        <a:ext cx="1129898" cy="969955"/>
      </dsp:txXfrm>
    </dsp:sp>
    <dsp:sp modelId="{10BBC976-6987-4AB1-AAE0-EAE1B8009451}">
      <dsp:nvSpPr>
        <dsp:cNvPr id="0" name=""/>
        <dsp:cNvSpPr/>
      </dsp:nvSpPr>
      <dsp:spPr>
        <a:xfrm>
          <a:off x="7716836" y="3580561"/>
          <a:ext cx="190686" cy="164591"/>
        </a:xfrm>
        <a:prstGeom prst="hexagon">
          <a:avLst>
            <a:gd name="adj" fmla="val 25000"/>
            <a:gd name="vf" fmla="val 115470"/>
          </a:avLst>
        </a:prstGeom>
        <a:solidFill>
          <a:schemeClr val="lt1">
            <a:hueOff val="0"/>
            <a:satOff val="0"/>
            <a:lumOff val="0"/>
            <a:alphaOff val="0"/>
          </a:schemeClr>
        </a:solidFill>
        <a:ln w="9525"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6AC71CE2-89C1-4B64-B77F-D46B81099903}">
      <dsp:nvSpPr>
        <dsp:cNvPr id="0" name=""/>
        <dsp:cNvSpPr/>
      </dsp:nvSpPr>
      <dsp:spPr>
        <a:xfrm>
          <a:off x="5984574" y="3119017"/>
          <a:ext cx="1636918" cy="1405203"/>
        </a:xfrm>
        <a:prstGeom prst="hexagon">
          <a:avLst>
            <a:gd name="adj" fmla="val 25000"/>
            <a:gd name="vf" fmla="val 115470"/>
          </a:avLst>
        </a:prstGeom>
        <a:blipFill>
          <a:blip xmlns:r="http://schemas.openxmlformats.org/officeDocument/2006/relationships" r:embed="rId6">
            <a:extLst>
              <a:ext uri="{28A0092B-C50C-407E-A947-70E740481C1C}">
                <a14:useLocalDpi xmlns:a14="http://schemas.microsoft.com/office/drawing/2010/main" val="0"/>
              </a:ext>
            </a:extLst>
          </a:blip>
          <a:srcRect/>
          <a:stretch>
            <a:fillRect t="-6000" b="-6000"/>
          </a:stretch>
        </a:blipFill>
        <a:ln w="9525" cap="rnd" cmpd="sng" algn="ctr">
          <a:solidFill>
            <a:schemeClr val="accent2">
              <a:alpha val="90000"/>
              <a:hueOff val="0"/>
              <a:satOff val="0"/>
              <a:lumOff val="0"/>
              <a:alphaOff val="-18182"/>
            </a:schemeClr>
          </a:solidFill>
          <a:prstDash val="solid"/>
        </a:ln>
        <a:effectLst/>
      </dsp:spPr>
      <dsp:style>
        <a:lnRef idx="1">
          <a:scrgbClr r="0" g="0" b="0"/>
        </a:lnRef>
        <a:fillRef idx="1">
          <a:scrgbClr r="0" g="0" b="0"/>
        </a:fillRef>
        <a:effectRef idx="0">
          <a:scrgbClr r="0" g="0" b="0"/>
        </a:effectRef>
        <a:fontRef idx="minor"/>
      </dsp:style>
    </dsp:sp>
    <dsp:sp modelId="{853F67FD-23AF-443E-95C1-D1505EA478F6}">
      <dsp:nvSpPr>
        <dsp:cNvPr id="0" name=""/>
        <dsp:cNvSpPr/>
      </dsp:nvSpPr>
      <dsp:spPr>
        <a:xfrm>
          <a:off x="7413575" y="3735552"/>
          <a:ext cx="190686" cy="164591"/>
        </a:xfrm>
        <a:prstGeom prst="hexagon">
          <a:avLst>
            <a:gd name="adj" fmla="val 25000"/>
            <a:gd name="vf" fmla="val 115470"/>
          </a:avLst>
        </a:prstGeom>
        <a:solidFill>
          <a:schemeClr val="lt1">
            <a:hueOff val="0"/>
            <a:satOff val="0"/>
            <a:lumOff val="0"/>
            <a:alphaOff val="0"/>
          </a:schemeClr>
        </a:solidFill>
        <a:ln w="9525"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EECAF6B6-BEAE-4C70-B4F0-F68F6393FB86}">
      <dsp:nvSpPr>
        <dsp:cNvPr id="0" name=""/>
        <dsp:cNvSpPr/>
      </dsp:nvSpPr>
      <dsp:spPr>
        <a:xfrm>
          <a:off x="3167925" y="3110102"/>
          <a:ext cx="1636918" cy="1405203"/>
        </a:xfrm>
        <a:prstGeom prst="hexagon">
          <a:avLst>
            <a:gd name="adj" fmla="val 25000"/>
            <a:gd name="vf" fmla="val 115470"/>
          </a:avLst>
        </a:prstGeom>
        <a:gradFill rotWithShape="0">
          <a:gsLst>
            <a:gs pos="0">
              <a:schemeClr val="accent2">
                <a:alpha val="90000"/>
                <a:hueOff val="0"/>
                <a:satOff val="0"/>
                <a:lumOff val="0"/>
                <a:alphaOff val="-21818"/>
                <a:tint val="80000"/>
                <a:lumMod val="105000"/>
              </a:schemeClr>
            </a:gs>
            <a:gs pos="100000">
              <a:schemeClr val="accent2">
                <a:alpha val="90000"/>
                <a:hueOff val="0"/>
                <a:satOff val="0"/>
                <a:lumOff val="0"/>
                <a:alphaOff val="-21818"/>
                <a:tint val="90000"/>
              </a:schemeClr>
            </a:gs>
          </a:gsLst>
          <a:lin ang="5400000" scaled="0"/>
        </a:gradFill>
        <a:ln w="9525" cap="rnd" cmpd="sng" algn="ctr">
          <a:solidFill>
            <a:schemeClr val="accent2">
              <a:alpha val="90000"/>
              <a:hueOff val="0"/>
              <a:satOff val="0"/>
              <a:lumOff val="0"/>
              <a:alphaOff val="-21818"/>
            </a:schemeClr>
          </a:solidFill>
          <a:prstDash val="solid"/>
        </a:ln>
        <a:effectLst/>
      </dsp:spPr>
      <dsp:style>
        <a:lnRef idx="1">
          <a:scrgbClr r="0" g="0" b="0"/>
        </a:lnRef>
        <a:fillRef idx="2">
          <a:scrgbClr r="0" g="0" b="0"/>
        </a:fillRef>
        <a:effectRef idx="1">
          <a:scrgbClr r="0" g="0" b="0"/>
        </a:effectRef>
        <a:fontRef idx="minor">
          <a:schemeClr val="dk1"/>
        </a:fontRef>
      </dsp:style>
      <dsp:txBody>
        <a:bodyPr spcFirstLastPara="0" vert="horz" wrap="square" lIns="0" tIns="25400" rIns="0" bIns="25400" numCol="1" spcCol="1270" anchor="ctr" anchorCtr="0">
          <a:noAutofit/>
        </a:bodyPr>
        <a:lstStyle/>
        <a:p>
          <a:pPr lvl="0" algn="ctr" defTabSz="889000">
            <a:lnSpc>
              <a:spcPct val="90000"/>
            </a:lnSpc>
            <a:spcBef>
              <a:spcPct val="0"/>
            </a:spcBef>
            <a:spcAft>
              <a:spcPct val="35000"/>
            </a:spcAft>
          </a:pPr>
          <a:r>
            <a:rPr lang="fa-IR" sz="2000" b="1" kern="1200" dirty="0">
              <a:cs typeface="B Zar" panose="00000400000000000000" pitchFamily="2" charset="-78"/>
            </a:rPr>
            <a:t>به بهار سلام کن</a:t>
          </a:r>
          <a:endParaRPr lang="en-US" sz="2000" b="1" kern="1200" dirty="0">
            <a:cs typeface="B Zar" panose="00000400000000000000" pitchFamily="2" charset="-78"/>
          </a:endParaRPr>
        </a:p>
      </dsp:txBody>
      <dsp:txXfrm>
        <a:off x="3421435" y="3327726"/>
        <a:ext cx="1129898" cy="969955"/>
      </dsp:txXfrm>
    </dsp:sp>
    <dsp:sp modelId="{AC628BA3-62AB-4CAB-8100-63C04DC4AD34}">
      <dsp:nvSpPr>
        <dsp:cNvPr id="0" name=""/>
        <dsp:cNvSpPr/>
      </dsp:nvSpPr>
      <dsp:spPr>
        <a:xfrm>
          <a:off x="3213874" y="3732808"/>
          <a:ext cx="190686" cy="164591"/>
        </a:xfrm>
        <a:prstGeom prst="hexagon">
          <a:avLst>
            <a:gd name="adj" fmla="val 25000"/>
            <a:gd name="vf" fmla="val 115470"/>
          </a:avLst>
        </a:prstGeom>
        <a:solidFill>
          <a:schemeClr val="lt1">
            <a:hueOff val="0"/>
            <a:satOff val="0"/>
            <a:lumOff val="0"/>
            <a:alphaOff val="0"/>
          </a:schemeClr>
        </a:solidFill>
        <a:ln w="9525"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F201D3B0-DD79-4CBA-944F-6F7A25950D17}">
      <dsp:nvSpPr>
        <dsp:cNvPr id="0" name=""/>
        <dsp:cNvSpPr/>
      </dsp:nvSpPr>
      <dsp:spPr>
        <a:xfrm>
          <a:off x="1709249" y="3924798"/>
          <a:ext cx="1636918" cy="1405203"/>
        </a:xfrm>
        <a:prstGeom prst="hexagon">
          <a:avLst>
            <a:gd name="adj" fmla="val 25000"/>
            <a:gd name="vf" fmla="val 115470"/>
          </a:avLst>
        </a:prstGeom>
        <a:blipFill>
          <a:blip xmlns:r="http://schemas.openxmlformats.org/officeDocument/2006/relationships" r:embed="rId7">
            <a:extLst>
              <a:ext uri="{28A0092B-C50C-407E-A947-70E740481C1C}">
                <a14:useLocalDpi xmlns:a14="http://schemas.microsoft.com/office/drawing/2010/main" val="0"/>
              </a:ext>
            </a:extLst>
          </a:blip>
          <a:srcRect/>
          <a:stretch>
            <a:fillRect t="-6000" b="-6000"/>
          </a:stretch>
        </a:blipFill>
        <a:ln w="9525" cap="rnd" cmpd="sng" algn="ctr">
          <a:solidFill>
            <a:schemeClr val="accent2">
              <a:alpha val="90000"/>
              <a:hueOff val="0"/>
              <a:satOff val="0"/>
              <a:lumOff val="0"/>
              <a:alphaOff val="-21818"/>
            </a:schemeClr>
          </a:solidFill>
          <a:prstDash val="solid"/>
        </a:ln>
        <a:effectLst/>
      </dsp:spPr>
      <dsp:style>
        <a:lnRef idx="1">
          <a:scrgbClr r="0" g="0" b="0"/>
        </a:lnRef>
        <a:fillRef idx="1">
          <a:scrgbClr r="0" g="0" b="0"/>
        </a:fillRef>
        <a:effectRef idx="0">
          <a:scrgbClr r="0" g="0" b="0"/>
        </a:effectRef>
        <a:fontRef idx="minor"/>
      </dsp:style>
    </dsp:sp>
    <dsp:sp modelId="{33A9419C-E714-4744-9654-37E54212FD1E}">
      <dsp:nvSpPr>
        <dsp:cNvPr id="0" name=""/>
        <dsp:cNvSpPr/>
      </dsp:nvSpPr>
      <dsp:spPr>
        <a:xfrm>
          <a:off x="2873854" y="3911116"/>
          <a:ext cx="190686" cy="164591"/>
        </a:xfrm>
        <a:prstGeom prst="hexagon">
          <a:avLst>
            <a:gd name="adj" fmla="val 25000"/>
            <a:gd name="vf" fmla="val 115470"/>
          </a:avLst>
        </a:prstGeom>
        <a:solidFill>
          <a:schemeClr val="lt1">
            <a:hueOff val="0"/>
            <a:satOff val="0"/>
            <a:lumOff val="0"/>
            <a:alphaOff val="0"/>
          </a:schemeClr>
        </a:solidFill>
        <a:ln w="9525"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2EAA2F43-E9ED-42AE-8A51-825C12613430}">
      <dsp:nvSpPr>
        <dsp:cNvPr id="0" name=""/>
        <dsp:cNvSpPr/>
      </dsp:nvSpPr>
      <dsp:spPr>
        <a:xfrm>
          <a:off x="8794331" y="3136848"/>
          <a:ext cx="1636918" cy="1405203"/>
        </a:xfrm>
        <a:prstGeom prst="hexagon">
          <a:avLst>
            <a:gd name="adj" fmla="val 25000"/>
            <a:gd name="vf" fmla="val 115470"/>
          </a:avLst>
        </a:prstGeom>
        <a:gradFill rotWithShape="0">
          <a:gsLst>
            <a:gs pos="0">
              <a:schemeClr val="accent2">
                <a:alpha val="90000"/>
                <a:hueOff val="0"/>
                <a:satOff val="0"/>
                <a:lumOff val="0"/>
                <a:alphaOff val="-25455"/>
                <a:tint val="80000"/>
                <a:lumMod val="105000"/>
              </a:schemeClr>
            </a:gs>
            <a:gs pos="100000">
              <a:schemeClr val="accent2">
                <a:alpha val="90000"/>
                <a:hueOff val="0"/>
                <a:satOff val="0"/>
                <a:lumOff val="0"/>
                <a:alphaOff val="-25455"/>
                <a:tint val="90000"/>
              </a:schemeClr>
            </a:gs>
          </a:gsLst>
          <a:lin ang="5400000" scaled="0"/>
        </a:gradFill>
        <a:ln w="9525" cap="rnd" cmpd="sng" algn="ctr">
          <a:solidFill>
            <a:schemeClr val="accent2">
              <a:alpha val="90000"/>
              <a:hueOff val="0"/>
              <a:satOff val="0"/>
              <a:lumOff val="0"/>
              <a:alphaOff val="-25455"/>
            </a:schemeClr>
          </a:solidFill>
          <a:prstDash val="solid"/>
        </a:ln>
        <a:effectLst/>
      </dsp:spPr>
      <dsp:style>
        <a:lnRef idx="1">
          <a:scrgbClr r="0" g="0" b="0"/>
        </a:lnRef>
        <a:fillRef idx="2">
          <a:scrgbClr r="0" g="0" b="0"/>
        </a:fillRef>
        <a:effectRef idx="1">
          <a:scrgbClr r="0" g="0" b="0"/>
        </a:effectRef>
        <a:fontRef idx="minor">
          <a:schemeClr val="dk1"/>
        </a:fontRef>
      </dsp:style>
      <dsp:txBody>
        <a:bodyPr spcFirstLastPara="0" vert="horz" wrap="square" lIns="0" tIns="25400" rIns="0" bIns="25400" numCol="1" spcCol="1270" anchor="ctr" anchorCtr="0">
          <a:noAutofit/>
        </a:bodyPr>
        <a:lstStyle/>
        <a:p>
          <a:pPr lvl="0" algn="ctr" defTabSz="889000">
            <a:lnSpc>
              <a:spcPct val="90000"/>
            </a:lnSpc>
            <a:spcBef>
              <a:spcPct val="0"/>
            </a:spcBef>
            <a:spcAft>
              <a:spcPct val="35000"/>
            </a:spcAft>
          </a:pPr>
          <a:r>
            <a:rPr lang="fa-IR" sz="2000" b="1" kern="1200" dirty="0">
              <a:cs typeface="B Zar" panose="00000400000000000000" pitchFamily="2" charset="-78"/>
            </a:rPr>
            <a:t>پیش کش بهار</a:t>
          </a:r>
          <a:endParaRPr lang="en-US" sz="2000" b="1" kern="1200" dirty="0">
            <a:cs typeface="B Zar" panose="00000400000000000000" pitchFamily="2" charset="-78"/>
          </a:endParaRPr>
        </a:p>
      </dsp:txBody>
      <dsp:txXfrm>
        <a:off x="9047841" y="3354472"/>
        <a:ext cx="1129898" cy="969955"/>
      </dsp:txXfrm>
    </dsp:sp>
    <dsp:sp modelId="{25A9AD1F-D3B3-4130-96C7-65CE24A5D44A}">
      <dsp:nvSpPr>
        <dsp:cNvPr id="0" name=""/>
        <dsp:cNvSpPr/>
      </dsp:nvSpPr>
      <dsp:spPr>
        <a:xfrm>
          <a:off x="9118268" y="4367859"/>
          <a:ext cx="190686" cy="164591"/>
        </a:xfrm>
        <a:prstGeom prst="hexagon">
          <a:avLst>
            <a:gd name="adj" fmla="val 25000"/>
            <a:gd name="vf" fmla="val 115470"/>
          </a:avLst>
        </a:prstGeom>
        <a:solidFill>
          <a:schemeClr val="lt1">
            <a:hueOff val="0"/>
            <a:satOff val="0"/>
            <a:lumOff val="0"/>
            <a:alphaOff val="0"/>
          </a:schemeClr>
        </a:solidFill>
        <a:ln w="9525"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DBD16EA5-AB27-4D8F-9296-B0C537C4444A}">
      <dsp:nvSpPr>
        <dsp:cNvPr id="0" name=""/>
        <dsp:cNvSpPr/>
      </dsp:nvSpPr>
      <dsp:spPr>
        <a:xfrm>
          <a:off x="7386006" y="3906316"/>
          <a:ext cx="1636918" cy="1405203"/>
        </a:xfrm>
        <a:prstGeom prst="hexagon">
          <a:avLst>
            <a:gd name="adj" fmla="val 25000"/>
            <a:gd name="vf" fmla="val 115470"/>
          </a:avLst>
        </a:prstGeom>
        <a:blipFill>
          <a:blip xmlns:r="http://schemas.openxmlformats.org/officeDocument/2006/relationships" r:embed="rId8">
            <a:extLst>
              <a:ext uri="{28A0092B-C50C-407E-A947-70E740481C1C}">
                <a14:useLocalDpi xmlns:a14="http://schemas.microsoft.com/office/drawing/2010/main" val="0"/>
              </a:ext>
            </a:extLst>
          </a:blip>
          <a:srcRect/>
          <a:stretch>
            <a:fillRect t="-6000" b="-6000"/>
          </a:stretch>
        </a:blipFill>
        <a:ln w="9525" cap="rnd" cmpd="sng" algn="ctr">
          <a:solidFill>
            <a:schemeClr val="accent2">
              <a:alpha val="90000"/>
              <a:hueOff val="0"/>
              <a:satOff val="0"/>
              <a:lumOff val="0"/>
              <a:alphaOff val="-25455"/>
            </a:schemeClr>
          </a:solidFill>
          <a:prstDash val="solid"/>
        </a:ln>
        <a:effectLst/>
      </dsp:spPr>
      <dsp:style>
        <a:lnRef idx="1">
          <a:scrgbClr r="0" g="0" b="0"/>
        </a:lnRef>
        <a:fillRef idx="1">
          <a:scrgbClr r="0" g="0" b="0"/>
        </a:fillRef>
        <a:effectRef idx="0">
          <a:scrgbClr r="0" g="0" b="0"/>
        </a:effectRef>
        <a:fontRef idx="minor"/>
      </dsp:style>
    </dsp:sp>
    <dsp:sp modelId="{9884DBC3-6462-424F-813D-7E82971BCBEA}">
      <dsp:nvSpPr>
        <dsp:cNvPr id="0" name=""/>
        <dsp:cNvSpPr/>
      </dsp:nvSpPr>
      <dsp:spPr>
        <a:xfrm>
          <a:off x="8815008" y="4522850"/>
          <a:ext cx="190686" cy="164591"/>
        </a:xfrm>
        <a:prstGeom prst="hexagon">
          <a:avLst>
            <a:gd name="adj" fmla="val 25000"/>
            <a:gd name="vf" fmla="val 115470"/>
          </a:avLst>
        </a:prstGeom>
        <a:solidFill>
          <a:schemeClr val="lt1">
            <a:hueOff val="0"/>
            <a:satOff val="0"/>
            <a:lumOff val="0"/>
            <a:alphaOff val="0"/>
          </a:schemeClr>
        </a:solidFill>
        <a:ln w="9525"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C666AF72-E5DF-4231-9695-E926F4B3992E}">
      <dsp:nvSpPr>
        <dsp:cNvPr id="0" name=""/>
        <dsp:cNvSpPr/>
      </dsp:nvSpPr>
      <dsp:spPr>
        <a:xfrm>
          <a:off x="8800074" y="30175"/>
          <a:ext cx="1636918" cy="1405203"/>
        </a:xfrm>
        <a:prstGeom prst="hexagon">
          <a:avLst>
            <a:gd name="adj" fmla="val 25000"/>
            <a:gd name="vf" fmla="val 115470"/>
          </a:avLst>
        </a:prstGeom>
        <a:gradFill rotWithShape="0">
          <a:gsLst>
            <a:gs pos="0">
              <a:schemeClr val="accent2">
                <a:alpha val="90000"/>
                <a:hueOff val="0"/>
                <a:satOff val="0"/>
                <a:lumOff val="0"/>
                <a:alphaOff val="-29091"/>
                <a:tint val="80000"/>
                <a:lumMod val="105000"/>
              </a:schemeClr>
            </a:gs>
            <a:gs pos="100000">
              <a:schemeClr val="accent2">
                <a:alpha val="90000"/>
                <a:hueOff val="0"/>
                <a:satOff val="0"/>
                <a:lumOff val="0"/>
                <a:alphaOff val="-29091"/>
                <a:tint val="90000"/>
              </a:schemeClr>
            </a:gs>
          </a:gsLst>
          <a:lin ang="5400000" scaled="0"/>
        </a:gradFill>
        <a:ln w="9525" cap="rnd" cmpd="sng" algn="ctr">
          <a:solidFill>
            <a:schemeClr val="accent2">
              <a:alpha val="90000"/>
              <a:hueOff val="0"/>
              <a:satOff val="0"/>
              <a:lumOff val="0"/>
              <a:alphaOff val="-29091"/>
            </a:schemeClr>
          </a:solidFill>
          <a:prstDash val="solid"/>
        </a:ln>
        <a:effectLst/>
      </dsp:spPr>
      <dsp:style>
        <a:lnRef idx="1">
          <a:scrgbClr r="0" g="0" b="0"/>
        </a:lnRef>
        <a:fillRef idx="2">
          <a:scrgbClr r="0" g="0" b="0"/>
        </a:fillRef>
        <a:effectRef idx="1">
          <a:scrgbClr r="0" g="0" b="0"/>
        </a:effectRef>
        <a:fontRef idx="minor">
          <a:schemeClr val="dk1"/>
        </a:fontRef>
      </dsp:style>
      <dsp:txBody>
        <a:bodyPr spcFirstLastPara="0" vert="horz" wrap="square" lIns="0" tIns="25400" rIns="0" bIns="25400" numCol="1" spcCol="1270" anchor="ctr" anchorCtr="0">
          <a:noAutofit/>
        </a:bodyPr>
        <a:lstStyle/>
        <a:p>
          <a:pPr lvl="0" algn="ctr" defTabSz="889000">
            <a:lnSpc>
              <a:spcPct val="90000"/>
            </a:lnSpc>
            <a:spcBef>
              <a:spcPct val="0"/>
            </a:spcBef>
            <a:spcAft>
              <a:spcPct val="35000"/>
            </a:spcAft>
          </a:pPr>
          <a:r>
            <a:rPr lang="fa-IR" sz="2000" b="1" kern="1200" dirty="0">
              <a:cs typeface="B Zar" panose="00000400000000000000" pitchFamily="2" charset="-78"/>
            </a:rPr>
            <a:t>ویژه تحویل سال</a:t>
          </a:r>
          <a:endParaRPr lang="en-US" sz="2000" b="1" kern="1200" dirty="0">
            <a:cs typeface="B Zar" panose="00000400000000000000" pitchFamily="2" charset="-78"/>
          </a:endParaRPr>
        </a:p>
      </dsp:txBody>
      <dsp:txXfrm>
        <a:off x="9053584" y="247799"/>
        <a:ext cx="1129898" cy="969955"/>
      </dsp:txXfrm>
    </dsp:sp>
    <dsp:sp modelId="{E95548AE-7D2E-4032-8D42-A11BA140679C}">
      <dsp:nvSpPr>
        <dsp:cNvPr id="0" name=""/>
        <dsp:cNvSpPr/>
      </dsp:nvSpPr>
      <dsp:spPr>
        <a:xfrm>
          <a:off x="9931558" y="1265986"/>
          <a:ext cx="190686" cy="164591"/>
        </a:xfrm>
        <a:prstGeom prst="hexagon">
          <a:avLst>
            <a:gd name="adj" fmla="val 25000"/>
            <a:gd name="vf" fmla="val 115470"/>
          </a:avLst>
        </a:prstGeom>
        <a:solidFill>
          <a:schemeClr val="lt1">
            <a:hueOff val="0"/>
            <a:satOff val="0"/>
            <a:lumOff val="0"/>
            <a:alphaOff val="0"/>
          </a:schemeClr>
        </a:solidFill>
        <a:ln w="9525"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3FC21941-9484-48BA-8992-C36A597C83AF}">
      <dsp:nvSpPr>
        <dsp:cNvPr id="0" name=""/>
        <dsp:cNvSpPr/>
      </dsp:nvSpPr>
      <dsp:spPr>
        <a:xfrm>
          <a:off x="8800074" y="1581454"/>
          <a:ext cx="1636918" cy="1405203"/>
        </a:xfrm>
        <a:prstGeom prst="hexagon">
          <a:avLst>
            <a:gd name="adj" fmla="val 25000"/>
            <a:gd name="vf" fmla="val 115470"/>
          </a:avLst>
        </a:prstGeom>
        <a:blipFill dpi="0" rotWithShape="1">
          <a:blip xmlns:r="http://schemas.openxmlformats.org/officeDocument/2006/relationships" r:embed="rId9">
            <a:extLst>
              <a:ext uri="{28A0092B-C50C-407E-A947-70E740481C1C}">
                <a14:useLocalDpi xmlns:a14="http://schemas.microsoft.com/office/drawing/2010/main" val="0"/>
              </a:ext>
            </a:extLst>
          </a:blip>
          <a:srcRect/>
          <a:stretch>
            <a:fillRect l="14185" t="4372" r="9830" b="10524"/>
          </a:stretch>
        </a:blipFill>
        <a:ln w="9525" cap="rnd" cmpd="sng" algn="ctr">
          <a:solidFill>
            <a:schemeClr val="accent2">
              <a:alpha val="90000"/>
              <a:hueOff val="0"/>
              <a:satOff val="0"/>
              <a:lumOff val="0"/>
              <a:alphaOff val="-29091"/>
            </a:schemeClr>
          </a:solidFill>
          <a:prstDash val="solid"/>
        </a:ln>
        <a:effectLst/>
      </dsp:spPr>
      <dsp:style>
        <a:lnRef idx="1">
          <a:scrgbClr r="0" g="0" b="0"/>
        </a:lnRef>
        <a:fillRef idx="1">
          <a:scrgbClr r="0" g="0" b="0"/>
        </a:fillRef>
        <a:effectRef idx="0">
          <a:scrgbClr r="0" g="0" b="0"/>
        </a:effectRef>
        <a:fontRef idx="minor"/>
      </dsp:style>
    </dsp:sp>
    <dsp:sp modelId="{2E14F10E-B24F-4569-89DE-C5F0F9B4AD64}">
      <dsp:nvSpPr>
        <dsp:cNvPr id="0" name=""/>
        <dsp:cNvSpPr/>
      </dsp:nvSpPr>
      <dsp:spPr>
        <a:xfrm>
          <a:off x="9931558" y="1589684"/>
          <a:ext cx="190686" cy="164591"/>
        </a:xfrm>
        <a:prstGeom prst="hexagon">
          <a:avLst>
            <a:gd name="adj" fmla="val 25000"/>
            <a:gd name="vf" fmla="val 115470"/>
          </a:avLst>
        </a:prstGeom>
        <a:solidFill>
          <a:schemeClr val="lt1">
            <a:hueOff val="0"/>
            <a:satOff val="0"/>
            <a:lumOff val="0"/>
            <a:alphaOff val="0"/>
          </a:schemeClr>
        </a:solidFill>
        <a:ln w="9525"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DAEA0C33-DED2-4F36-8566-93A28F25F8FC}">
      <dsp:nvSpPr>
        <dsp:cNvPr id="0" name=""/>
        <dsp:cNvSpPr/>
      </dsp:nvSpPr>
      <dsp:spPr>
        <a:xfrm>
          <a:off x="4570506" y="3897400"/>
          <a:ext cx="1636918" cy="1405203"/>
        </a:xfrm>
        <a:prstGeom prst="hexagon">
          <a:avLst>
            <a:gd name="adj" fmla="val 25000"/>
            <a:gd name="vf" fmla="val 115470"/>
          </a:avLst>
        </a:prstGeom>
        <a:gradFill rotWithShape="0">
          <a:gsLst>
            <a:gs pos="0">
              <a:schemeClr val="accent2">
                <a:alpha val="90000"/>
                <a:hueOff val="0"/>
                <a:satOff val="0"/>
                <a:lumOff val="0"/>
                <a:alphaOff val="-32727"/>
                <a:tint val="80000"/>
                <a:lumMod val="105000"/>
              </a:schemeClr>
            </a:gs>
            <a:gs pos="100000">
              <a:schemeClr val="accent2">
                <a:alpha val="90000"/>
                <a:hueOff val="0"/>
                <a:satOff val="0"/>
                <a:lumOff val="0"/>
                <a:alphaOff val="-32727"/>
                <a:tint val="90000"/>
              </a:schemeClr>
            </a:gs>
          </a:gsLst>
          <a:lin ang="5400000" scaled="0"/>
        </a:gradFill>
        <a:ln w="9525" cap="rnd" cmpd="sng" algn="ctr">
          <a:solidFill>
            <a:schemeClr val="accent2">
              <a:alpha val="90000"/>
              <a:hueOff val="0"/>
              <a:satOff val="0"/>
              <a:lumOff val="0"/>
              <a:alphaOff val="-32727"/>
            </a:schemeClr>
          </a:solidFill>
          <a:prstDash val="solid"/>
        </a:ln>
        <a:effectLst/>
      </dsp:spPr>
      <dsp:style>
        <a:lnRef idx="1">
          <a:scrgbClr r="0" g="0" b="0"/>
        </a:lnRef>
        <a:fillRef idx="2">
          <a:scrgbClr r="0" g="0" b="0"/>
        </a:fillRef>
        <a:effectRef idx="1">
          <a:scrgbClr r="0" g="0" b="0"/>
        </a:effectRef>
        <a:fontRef idx="minor">
          <a:schemeClr val="dk1"/>
        </a:fontRef>
      </dsp:style>
      <dsp:txBody>
        <a:bodyPr spcFirstLastPara="0" vert="horz" wrap="square" lIns="0" tIns="25400" rIns="0" bIns="25400" numCol="1" spcCol="1270" anchor="ctr" anchorCtr="0">
          <a:noAutofit/>
        </a:bodyPr>
        <a:lstStyle/>
        <a:p>
          <a:pPr lvl="0" algn="ctr" defTabSz="889000">
            <a:lnSpc>
              <a:spcPct val="90000"/>
            </a:lnSpc>
            <a:spcBef>
              <a:spcPct val="0"/>
            </a:spcBef>
            <a:spcAft>
              <a:spcPct val="35000"/>
            </a:spcAft>
          </a:pPr>
          <a:r>
            <a:rPr lang="fa-IR" sz="2000" b="1" kern="1200" dirty="0">
              <a:cs typeface="B Zar" panose="00000400000000000000" pitchFamily="2" charset="-78"/>
            </a:rPr>
            <a:t>توپ تحویل سال</a:t>
          </a:r>
          <a:endParaRPr lang="en-US" sz="2000" b="1" kern="1200" dirty="0">
            <a:cs typeface="B Zar" panose="00000400000000000000" pitchFamily="2" charset="-78"/>
          </a:endParaRPr>
        </a:p>
      </dsp:txBody>
      <dsp:txXfrm>
        <a:off x="4824016" y="4115024"/>
        <a:ext cx="1129898" cy="969955"/>
      </dsp:txXfrm>
    </dsp:sp>
    <dsp:sp modelId="{35B9247E-8BFD-434D-A81C-4476E3481CE9}">
      <dsp:nvSpPr>
        <dsp:cNvPr id="0" name=""/>
        <dsp:cNvSpPr/>
      </dsp:nvSpPr>
      <dsp:spPr>
        <a:xfrm>
          <a:off x="4894444" y="5128411"/>
          <a:ext cx="190686" cy="164591"/>
        </a:xfrm>
        <a:prstGeom prst="hexagon">
          <a:avLst>
            <a:gd name="adj" fmla="val 25000"/>
            <a:gd name="vf" fmla="val 115470"/>
          </a:avLst>
        </a:prstGeom>
        <a:solidFill>
          <a:schemeClr val="lt1">
            <a:hueOff val="0"/>
            <a:satOff val="0"/>
            <a:lumOff val="0"/>
            <a:alphaOff val="0"/>
          </a:schemeClr>
        </a:solidFill>
        <a:ln w="9525"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4BAC388D-5A8D-41DD-9B5A-8C8631ECA092}">
      <dsp:nvSpPr>
        <dsp:cNvPr id="0" name=""/>
        <dsp:cNvSpPr/>
      </dsp:nvSpPr>
      <dsp:spPr>
        <a:xfrm>
          <a:off x="3162182" y="4666868"/>
          <a:ext cx="1636918" cy="1405203"/>
        </a:xfrm>
        <a:prstGeom prst="hexagon">
          <a:avLst>
            <a:gd name="adj" fmla="val 25000"/>
            <a:gd name="vf" fmla="val 115470"/>
          </a:avLst>
        </a:prstGeom>
        <a:blipFill>
          <a:blip xmlns:r="http://schemas.openxmlformats.org/officeDocument/2006/relationships" r:embed="rId10">
            <a:extLst>
              <a:ext uri="{28A0092B-C50C-407E-A947-70E740481C1C}">
                <a14:useLocalDpi xmlns:a14="http://schemas.microsoft.com/office/drawing/2010/main" val="0"/>
              </a:ext>
            </a:extLst>
          </a:blip>
          <a:srcRect/>
          <a:stretch>
            <a:fillRect t="-6000" b="-6000"/>
          </a:stretch>
        </a:blipFill>
        <a:ln w="9525" cap="rnd" cmpd="sng" algn="ctr">
          <a:solidFill>
            <a:schemeClr val="accent2">
              <a:alpha val="90000"/>
              <a:hueOff val="0"/>
              <a:satOff val="0"/>
              <a:lumOff val="0"/>
              <a:alphaOff val="-32727"/>
            </a:schemeClr>
          </a:solidFill>
          <a:prstDash val="solid"/>
        </a:ln>
        <a:effectLst/>
      </dsp:spPr>
      <dsp:style>
        <a:lnRef idx="1">
          <a:scrgbClr r="0" g="0" b="0"/>
        </a:lnRef>
        <a:fillRef idx="1">
          <a:scrgbClr r="0" g="0" b="0"/>
        </a:fillRef>
        <a:effectRef idx="0">
          <a:scrgbClr r="0" g="0" b="0"/>
        </a:effectRef>
        <a:fontRef idx="minor"/>
      </dsp:style>
    </dsp:sp>
    <dsp:sp modelId="{789AE870-A8CB-44E3-8478-1D8F38BCC1CE}">
      <dsp:nvSpPr>
        <dsp:cNvPr id="0" name=""/>
        <dsp:cNvSpPr/>
      </dsp:nvSpPr>
      <dsp:spPr>
        <a:xfrm>
          <a:off x="4591183" y="5283402"/>
          <a:ext cx="190686" cy="164591"/>
        </a:xfrm>
        <a:prstGeom prst="hexagon">
          <a:avLst>
            <a:gd name="adj" fmla="val 25000"/>
            <a:gd name="vf" fmla="val 115470"/>
          </a:avLst>
        </a:prstGeom>
        <a:solidFill>
          <a:schemeClr val="lt1">
            <a:hueOff val="0"/>
            <a:satOff val="0"/>
            <a:lumOff val="0"/>
            <a:alphaOff val="0"/>
          </a:schemeClr>
        </a:solidFill>
        <a:ln w="9525"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1D0DC597-82ED-46FC-BCF5-B75BE2CB8F59}">
      <dsp:nvSpPr>
        <dsp:cNvPr id="0" name=""/>
        <dsp:cNvSpPr/>
      </dsp:nvSpPr>
      <dsp:spPr>
        <a:xfrm>
          <a:off x="7382560" y="5452795"/>
          <a:ext cx="1636918" cy="1405203"/>
        </a:xfrm>
        <a:prstGeom prst="hexagon">
          <a:avLst>
            <a:gd name="adj" fmla="val 25000"/>
            <a:gd name="vf" fmla="val 115470"/>
          </a:avLst>
        </a:prstGeom>
        <a:gradFill rotWithShape="0">
          <a:gsLst>
            <a:gs pos="0">
              <a:schemeClr val="accent2">
                <a:alpha val="90000"/>
                <a:hueOff val="0"/>
                <a:satOff val="0"/>
                <a:lumOff val="0"/>
                <a:alphaOff val="-36364"/>
                <a:tint val="80000"/>
                <a:lumMod val="105000"/>
              </a:schemeClr>
            </a:gs>
            <a:gs pos="100000">
              <a:schemeClr val="accent2">
                <a:alpha val="90000"/>
                <a:hueOff val="0"/>
                <a:satOff val="0"/>
                <a:lumOff val="0"/>
                <a:alphaOff val="-36364"/>
                <a:tint val="90000"/>
              </a:schemeClr>
            </a:gs>
          </a:gsLst>
          <a:lin ang="5400000" scaled="0"/>
        </a:gradFill>
        <a:ln w="9525" cap="rnd" cmpd="sng" algn="ctr">
          <a:solidFill>
            <a:schemeClr val="accent2">
              <a:alpha val="90000"/>
              <a:hueOff val="0"/>
              <a:satOff val="0"/>
              <a:lumOff val="0"/>
              <a:alphaOff val="-36364"/>
            </a:schemeClr>
          </a:solidFill>
          <a:prstDash val="solid"/>
        </a:ln>
        <a:effectLst/>
      </dsp:spPr>
      <dsp:style>
        <a:lnRef idx="1">
          <a:scrgbClr r="0" g="0" b="0"/>
        </a:lnRef>
        <a:fillRef idx="2">
          <a:scrgbClr r="0" g="0" b="0"/>
        </a:fillRef>
        <a:effectRef idx="1">
          <a:scrgbClr r="0" g="0" b="0"/>
        </a:effectRef>
        <a:fontRef idx="minor">
          <a:schemeClr val="dk1"/>
        </a:fontRef>
      </dsp:style>
      <dsp:txBody>
        <a:bodyPr spcFirstLastPara="0" vert="horz" wrap="square" lIns="0" tIns="25400" rIns="0" bIns="25400" numCol="1" spcCol="1270" anchor="ctr" anchorCtr="0">
          <a:noAutofit/>
        </a:bodyPr>
        <a:lstStyle/>
        <a:p>
          <a:pPr lvl="0" algn="ctr" defTabSz="889000">
            <a:lnSpc>
              <a:spcPct val="90000"/>
            </a:lnSpc>
            <a:spcBef>
              <a:spcPct val="0"/>
            </a:spcBef>
            <a:spcAft>
              <a:spcPct val="35000"/>
            </a:spcAft>
          </a:pPr>
          <a:r>
            <a:rPr lang="fa-IR" sz="2000" b="1" kern="1200" dirty="0">
              <a:cs typeface="B Zar" panose="00000400000000000000" pitchFamily="2" charset="-78"/>
            </a:rPr>
            <a:t>شادباش: هفت سین خاطرات</a:t>
          </a:r>
          <a:endParaRPr lang="en-US" sz="2000" b="1" kern="1200" dirty="0">
            <a:cs typeface="B Zar" panose="00000400000000000000" pitchFamily="2" charset="-78"/>
          </a:endParaRPr>
        </a:p>
      </dsp:txBody>
      <dsp:txXfrm>
        <a:off x="7636070" y="5670419"/>
        <a:ext cx="1129898" cy="969955"/>
      </dsp:txXfrm>
    </dsp:sp>
    <dsp:sp modelId="{376C561B-5C00-4CDD-A5A1-10DDEDA131F8}">
      <dsp:nvSpPr>
        <dsp:cNvPr id="0" name=""/>
        <dsp:cNvSpPr/>
      </dsp:nvSpPr>
      <dsp:spPr>
        <a:xfrm>
          <a:off x="7421616" y="6078244"/>
          <a:ext cx="190686" cy="164591"/>
        </a:xfrm>
        <a:prstGeom prst="hexagon">
          <a:avLst>
            <a:gd name="adj" fmla="val 25000"/>
            <a:gd name="vf" fmla="val 115470"/>
          </a:avLst>
        </a:prstGeom>
        <a:solidFill>
          <a:schemeClr val="lt1">
            <a:hueOff val="0"/>
            <a:satOff val="0"/>
            <a:lumOff val="0"/>
            <a:alphaOff val="0"/>
          </a:schemeClr>
        </a:solidFill>
        <a:ln w="9525"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57D0AB6C-B761-4BE8-BE32-151066E20661}">
      <dsp:nvSpPr>
        <dsp:cNvPr id="0" name=""/>
        <dsp:cNvSpPr/>
      </dsp:nvSpPr>
      <dsp:spPr>
        <a:xfrm>
          <a:off x="5974236" y="4674412"/>
          <a:ext cx="1636918" cy="1405203"/>
        </a:xfrm>
        <a:prstGeom prst="hexagon">
          <a:avLst>
            <a:gd name="adj" fmla="val 25000"/>
            <a:gd name="vf" fmla="val 115470"/>
          </a:avLst>
        </a:prstGeom>
        <a:blipFill dpi="0" rotWithShape="1">
          <a:blip xmlns:r="http://schemas.openxmlformats.org/officeDocument/2006/relationships" r:embed="rId11">
            <a:extLst>
              <a:ext uri="{28A0092B-C50C-407E-A947-70E740481C1C}">
                <a14:useLocalDpi xmlns:a14="http://schemas.microsoft.com/office/drawing/2010/main" val="0"/>
              </a:ext>
            </a:extLst>
          </a:blip>
          <a:srcRect/>
          <a:stretch>
            <a:fillRect l="13300" t="6900" r="7440" b="4329"/>
          </a:stretch>
        </a:blipFill>
        <a:ln w="9525" cap="rnd" cmpd="sng" algn="ctr">
          <a:solidFill>
            <a:schemeClr val="accent2">
              <a:alpha val="90000"/>
              <a:hueOff val="0"/>
              <a:satOff val="0"/>
              <a:lumOff val="0"/>
              <a:alphaOff val="-36364"/>
            </a:schemeClr>
          </a:solidFill>
          <a:prstDash val="solid"/>
        </a:ln>
        <a:effectLst/>
      </dsp:spPr>
      <dsp:style>
        <a:lnRef idx="1">
          <a:scrgbClr r="0" g="0" b="0"/>
        </a:lnRef>
        <a:fillRef idx="1">
          <a:scrgbClr r="0" g="0" b="0"/>
        </a:fillRef>
        <a:effectRef idx="0">
          <a:scrgbClr r="0" g="0" b="0"/>
        </a:effectRef>
        <a:fontRef idx="minor"/>
      </dsp:style>
    </dsp:sp>
    <dsp:sp modelId="{8DB5F0EE-1D1A-4AF7-A9EB-41DD9A4351ED}">
      <dsp:nvSpPr>
        <dsp:cNvPr id="0" name=""/>
        <dsp:cNvSpPr/>
      </dsp:nvSpPr>
      <dsp:spPr>
        <a:xfrm>
          <a:off x="7099976" y="5890335"/>
          <a:ext cx="190686" cy="164591"/>
        </a:xfrm>
        <a:prstGeom prst="hexagon">
          <a:avLst>
            <a:gd name="adj" fmla="val 25000"/>
            <a:gd name="vf" fmla="val 115470"/>
          </a:avLst>
        </a:prstGeom>
        <a:solidFill>
          <a:schemeClr val="lt1">
            <a:hueOff val="0"/>
            <a:satOff val="0"/>
            <a:lumOff val="0"/>
            <a:alphaOff val="0"/>
          </a:schemeClr>
        </a:solidFill>
        <a:ln w="9525"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EC2C9F1A-BDF8-4425-829A-2CD5FD8BB9B6}">
      <dsp:nvSpPr>
        <dsp:cNvPr id="0" name=""/>
        <dsp:cNvSpPr/>
      </dsp:nvSpPr>
      <dsp:spPr>
        <a:xfrm>
          <a:off x="8795479" y="4690871"/>
          <a:ext cx="1636918" cy="1405203"/>
        </a:xfrm>
        <a:prstGeom prst="hexagon">
          <a:avLst>
            <a:gd name="adj" fmla="val 25000"/>
            <a:gd name="vf" fmla="val 115470"/>
          </a:avLst>
        </a:prstGeom>
        <a:gradFill rotWithShape="0">
          <a:gsLst>
            <a:gs pos="0">
              <a:schemeClr val="accent2">
                <a:alpha val="90000"/>
                <a:hueOff val="0"/>
                <a:satOff val="0"/>
                <a:lumOff val="0"/>
                <a:alphaOff val="-40000"/>
                <a:tint val="80000"/>
                <a:lumMod val="105000"/>
              </a:schemeClr>
            </a:gs>
            <a:gs pos="100000">
              <a:schemeClr val="accent2">
                <a:alpha val="90000"/>
                <a:hueOff val="0"/>
                <a:satOff val="0"/>
                <a:lumOff val="0"/>
                <a:alphaOff val="-40000"/>
                <a:tint val="90000"/>
              </a:schemeClr>
            </a:gs>
          </a:gsLst>
          <a:lin ang="5400000" scaled="0"/>
        </a:gradFill>
        <a:ln w="9525" cap="rnd" cmpd="sng" algn="ctr">
          <a:solidFill>
            <a:schemeClr val="accent2">
              <a:alpha val="90000"/>
              <a:hueOff val="0"/>
              <a:satOff val="0"/>
              <a:lumOff val="0"/>
              <a:alphaOff val="-40000"/>
            </a:schemeClr>
          </a:solidFill>
          <a:prstDash val="solid"/>
        </a:ln>
        <a:effectLst/>
      </dsp:spPr>
      <dsp:style>
        <a:lnRef idx="1">
          <a:scrgbClr r="0" g="0" b="0"/>
        </a:lnRef>
        <a:fillRef idx="2">
          <a:scrgbClr r="0" g="0" b="0"/>
        </a:fillRef>
        <a:effectRef idx="1">
          <a:scrgbClr r="0" g="0" b="0"/>
        </a:effectRef>
        <a:fontRef idx="minor">
          <a:schemeClr val="dk1"/>
        </a:fontRef>
      </dsp:style>
      <dsp:txBody>
        <a:bodyPr spcFirstLastPara="0" vert="horz" wrap="square" lIns="0" tIns="25400" rIns="0" bIns="25400" numCol="1" spcCol="1270" anchor="ctr" anchorCtr="0">
          <a:noAutofit/>
        </a:bodyPr>
        <a:lstStyle/>
        <a:p>
          <a:pPr lvl="0" algn="ctr" defTabSz="889000">
            <a:lnSpc>
              <a:spcPct val="90000"/>
            </a:lnSpc>
            <a:spcBef>
              <a:spcPct val="0"/>
            </a:spcBef>
            <a:spcAft>
              <a:spcPct val="35000"/>
            </a:spcAft>
          </a:pPr>
          <a:r>
            <a:rPr lang="fa-IR" sz="2000" b="1" kern="1200" dirty="0">
              <a:cs typeface="B Zar" panose="00000400000000000000" pitchFamily="2" charset="-78"/>
            </a:rPr>
            <a:t>یک دو سه بهار</a:t>
          </a:r>
          <a:endParaRPr lang="en-US" sz="2000" b="1" kern="1200" dirty="0">
            <a:cs typeface="B Zar" panose="00000400000000000000" pitchFamily="2" charset="-78"/>
          </a:endParaRPr>
        </a:p>
      </dsp:txBody>
      <dsp:txXfrm>
        <a:off x="9048989" y="4908495"/>
        <a:ext cx="1129898" cy="969955"/>
      </dsp:txXfrm>
    </dsp:sp>
    <dsp:sp modelId="{BD8C11A5-4DED-4419-8EC1-1D8E2F075932}">
      <dsp:nvSpPr>
        <dsp:cNvPr id="0" name=""/>
        <dsp:cNvSpPr/>
      </dsp:nvSpPr>
      <dsp:spPr>
        <a:xfrm>
          <a:off x="10224481" y="5307405"/>
          <a:ext cx="190686" cy="164591"/>
        </a:xfrm>
        <a:prstGeom prst="hexagon">
          <a:avLst>
            <a:gd name="adj" fmla="val 25000"/>
            <a:gd name="vf" fmla="val 115470"/>
          </a:avLst>
        </a:prstGeom>
        <a:solidFill>
          <a:schemeClr val="lt1">
            <a:hueOff val="0"/>
            <a:satOff val="0"/>
            <a:lumOff val="0"/>
            <a:alphaOff val="0"/>
          </a:schemeClr>
        </a:solidFill>
        <a:ln w="9525"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421A9920-DE90-495A-9774-4F9673BC7ACC}">
      <dsp:nvSpPr>
        <dsp:cNvPr id="0" name=""/>
        <dsp:cNvSpPr/>
      </dsp:nvSpPr>
      <dsp:spPr>
        <a:xfrm>
          <a:off x="10202655" y="3921403"/>
          <a:ext cx="1636918" cy="1405203"/>
        </a:xfrm>
        <a:prstGeom prst="hexagon">
          <a:avLst>
            <a:gd name="adj" fmla="val 25000"/>
            <a:gd name="vf" fmla="val 115470"/>
          </a:avLst>
        </a:prstGeom>
        <a:blipFill dpi="0" rotWithShape="1">
          <a:blip xmlns:r="http://schemas.openxmlformats.org/officeDocument/2006/relationships" r:embed="rId12">
            <a:extLst>
              <a:ext uri="{28A0092B-C50C-407E-A947-70E740481C1C}">
                <a14:useLocalDpi xmlns:a14="http://schemas.microsoft.com/office/drawing/2010/main" val="0"/>
              </a:ext>
            </a:extLst>
          </a:blip>
          <a:srcRect/>
          <a:stretch>
            <a:fillRect l="7093" t="-3280" r="5481" b="5362"/>
          </a:stretch>
        </a:blipFill>
        <a:ln w="9525" cap="rnd" cmpd="sng" algn="ctr">
          <a:solidFill>
            <a:schemeClr val="accent2">
              <a:alpha val="90000"/>
              <a:hueOff val="0"/>
              <a:satOff val="0"/>
              <a:lumOff val="0"/>
              <a:alphaOff val="-40000"/>
            </a:schemeClr>
          </a:solidFill>
          <a:prstDash val="solid"/>
        </a:ln>
        <a:effectLst/>
      </dsp:spPr>
      <dsp:style>
        <a:lnRef idx="1">
          <a:scrgbClr r="0" g="0" b="0"/>
        </a:lnRef>
        <a:fillRef idx="1">
          <a:scrgbClr r="0" g="0" b="0"/>
        </a:fillRef>
        <a:effectRef idx="0">
          <a:scrgbClr r="0" g="0" b="0"/>
        </a:effectRef>
        <a:fontRef idx="minor"/>
      </dsp:style>
    </dsp:sp>
    <dsp:sp modelId="{F7B3130A-C0C4-4480-BE0E-E1AD20FA0FDD}">
      <dsp:nvSpPr>
        <dsp:cNvPr id="0" name=""/>
        <dsp:cNvSpPr/>
      </dsp:nvSpPr>
      <dsp:spPr>
        <a:xfrm>
          <a:off x="10527741" y="5152414"/>
          <a:ext cx="190686" cy="164591"/>
        </a:xfrm>
        <a:prstGeom prst="hexagon">
          <a:avLst>
            <a:gd name="adj" fmla="val 25000"/>
            <a:gd name="vf" fmla="val 115470"/>
          </a:avLst>
        </a:prstGeom>
        <a:solidFill>
          <a:schemeClr val="lt1">
            <a:hueOff val="0"/>
            <a:satOff val="0"/>
            <a:lumOff val="0"/>
            <a:alphaOff val="0"/>
          </a:schemeClr>
        </a:solidFill>
        <a:ln w="9525"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5.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dirty="0"/>
              <a:pPr/>
              <a:t>3/9/2024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dirty="0"/>
              <a:pPr/>
              <a:t>3/9/2024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3/9/2024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dirty="0"/>
              <a:pPr/>
              <a:t>3/9/2024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dirty="0"/>
              <a:pPr/>
              <a:t>3/9/2024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dirty="0"/>
              <a:pPr/>
              <a:t>3/9/2024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dirty="0"/>
              <a:pPr/>
              <a:t>3/9/2024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0DF5E60-9974-AC48-9591-99C2BB44B7CF}" type="datetimeFigureOut">
              <a:rPr lang="en-US" dirty="0"/>
              <a:pPr/>
              <a:t>3/9/2024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dirty="0"/>
              <a:pPr/>
              <a:t>3/9/2024</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8C79C5D-2A6F-F04D-97DA-BEF2467B64E4}" type="datetimeFigureOut">
              <a:rPr lang="en-US" dirty="0"/>
              <a:pPr/>
              <a:t>3/9/2024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3/9/2024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a:t>Click to edit Master text styles</a:t>
            </a:r>
          </a:p>
        </p:txBody>
      </p:sp>
      <p:sp>
        <p:nvSpPr>
          <p:cNvPr id="2" name="Date Placeholder 1"/>
          <p:cNvSpPr>
            <a:spLocks noGrp="1"/>
          </p:cNvSpPr>
          <p:nvPr>
            <p:ph type="dt" sz="half" idx="10"/>
          </p:nvPr>
        </p:nvSpPr>
        <p:spPr/>
        <p:txBody>
          <a:bodyPr/>
          <a:lstStyle/>
          <a:p>
            <a:fld id="{FBF54567-0DE4-3F47-BF90-CB84690072F9}" type="datetimeFigureOut">
              <a:rPr lang="en-US" dirty="0"/>
              <a:pPr/>
              <a:t>3/9/2024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dirty="0"/>
              <a:pPr/>
              <a:t>3/9/2024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dirty="0"/>
              <a:pPr/>
              <a:t>3/9/2024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7E7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dirty="0"/>
              <a:pPr/>
              <a:t>3/9/2024</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3" r:id="rId9"/>
    <p:sldLayoutId id="2147483657" r:id="rId10"/>
    <p:sldLayoutId id="2147483666" r:id="rId11"/>
    <p:sldLayoutId id="2147483661" r:id="rId12"/>
    <p:sldLayoutId id="2147483658" r:id="rId13"/>
    <p:sldLayoutId id="2147483659"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7.xml"/><Relationship Id="rId5" Type="http://schemas.openxmlformats.org/officeDocument/2006/relationships/image" Target="../media/image7.jpg"/><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slideLayout" Target="../slideLayouts/slideLayout3.xml"/><Relationship Id="rId1" Type="http://schemas.openxmlformats.org/officeDocument/2006/relationships/vmlDrawing" Target="../drawings/vmlDrawing1.vml"/><Relationship Id="rId5" Type="http://schemas.openxmlformats.org/officeDocument/2006/relationships/image" Target="../media/image22.png"/><Relationship Id="rId4" Type="http://schemas.openxmlformats.org/officeDocument/2006/relationships/oleObject" Target="../embeddings/oleObject1.bin"/></Relationships>
</file>

<file path=ppt/slides/_rels/slide5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3.xml"/><Relationship Id="rId1" Type="http://schemas.openxmlformats.org/officeDocument/2006/relationships/vmlDrawing" Target="../drawings/vmlDrawing2.vml"/><Relationship Id="rId4" Type="http://schemas.openxmlformats.org/officeDocument/2006/relationships/image" Target="../media/image25.png"/></Relationships>
</file>

<file path=ppt/slides/_rels/slide5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576D301-3E23-267D-4D1F-3DB84F9E65D8}"/>
              </a:ext>
            </a:extLst>
          </p:cNvPr>
          <p:cNvPicPr>
            <a:picLocks noChangeAspect="1"/>
          </p:cNvPicPr>
          <p:nvPr/>
        </p:nvPicPr>
        <p:blipFill>
          <a:blip r:embed="rId2"/>
          <a:stretch>
            <a:fillRect/>
          </a:stretch>
        </p:blipFill>
        <p:spPr>
          <a:xfrm>
            <a:off x="475001" y="1438483"/>
            <a:ext cx="11241998" cy="3981033"/>
          </a:xfrm>
          <a:prstGeom prst="rect">
            <a:avLst/>
          </a:prstGeom>
        </p:spPr>
      </p:pic>
    </p:spTree>
    <p:extLst>
      <p:ext uri="{BB962C8B-B14F-4D97-AF65-F5344CB8AC3E}">
        <p14:creationId xmlns:p14="http://schemas.microsoft.com/office/powerpoint/2010/main" val="7888980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5A829-D61D-DF84-5AB3-716C20D87CBC}"/>
              </a:ext>
            </a:extLst>
          </p:cNvPr>
          <p:cNvSpPr>
            <a:spLocks noGrp="1"/>
          </p:cNvSpPr>
          <p:nvPr>
            <p:ph type="title"/>
          </p:nvPr>
        </p:nvSpPr>
        <p:spPr>
          <a:xfrm>
            <a:off x="0" y="4957591"/>
            <a:ext cx="4852988" cy="361648"/>
          </a:xfrm>
        </p:spPr>
        <p:txBody>
          <a:bodyPr>
            <a:normAutofit fontScale="90000"/>
          </a:bodyPr>
          <a:lstStyle/>
          <a:p>
            <a:pPr algn="r" rtl="1"/>
            <a:r>
              <a:rPr lang="fa-IR" sz="1800" dirty="0"/>
              <a:t>حضرت آیت الله خامنه ای، اول فروردین 1377</a:t>
            </a:r>
            <a:endParaRPr lang="en-US" sz="1800" dirty="0"/>
          </a:p>
        </p:txBody>
      </p:sp>
      <p:pic>
        <p:nvPicPr>
          <p:cNvPr id="6" name="Picture Placeholder 5">
            <a:extLst>
              <a:ext uri="{FF2B5EF4-FFF2-40B4-BE49-F238E27FC236}">
                <a16:creationId xmlns:a16="http://schemas.microsoft.com/office/drawing/2014/main" id="{6325D52F-9D85-C196-8007-46FE774C7919}"/>
              </a:ext>
            </a:extLst>
          </p:cNvPr>
          <p:cNvPicPr>
            <a:picLocks noGrp="1" noChangeAspect="1"/>
          </p:cNvPicPr>
          <p:nvPr>
            <p:ph type="pic" sz="quarter" idx="13"/>
          </p:nvPr>
        </p:nvPicPr>
        <p:blipFill>
          <a:blip r:embed="rId2"/>
          <a:srcRect l="20415" r="20415"/>
          <a:stretch>
            <a:fillRect/>
          </a:stretch>
        </p:blipFill>
        <p:spPr/>
      </p:pic>
      <p:sp>
        <p:nvSpPr>
          <p:cNvPr id="4" name="Text Placeholder 3">
            <a:extLst>
              <a:ext uri="{FF2B5EF4-FFF2-40B4-BE49-F238E27FC236}">
                <a16:creationId xmlns:a16="http://schemas.microsoft.com/office/drawing/2014/main" id="{877699FB-3AA4-E5A4-68CD-6B1507385D83}"/>
              </a:ext>
            </a:extLst>
          </p:cNvPr>
          <p:cNvSpPr>
            <a:spLocks noGrp="1"/>
          </p:cNvSpPr>
          <p:nvPr>
            <p:ph type="body" sz="half" idx="2"/>
          </p:nvPr>
        </p:nvSpPr>
        <p:spPr>
          <a:xfrm>
            <a:off x="523672" y="1254347"/>
            <a:ext cx="5193991" cy="3516365"/>
          </a:xfrm>
        </p:spPr>
        <p:txBody>
          <a:bodyPr>
            <a:normAutofit fontScale="85000" lnSpcReduction="10000"/>
          </a:bodyPr>
          <a:lstStyle/>
          <a:p>
            <a:pPr algn="r" rtl="1">
              <a:lnSpc>
                <a:spcPct val="120000"/>
              </a:lnSpc>
            </a:pPr>
            <a:r>
              <a:rPr lang="fa-IR" sz="2800" dirty="0">
                <a:cs typeface="B Zar" panose="00000400000000000000" pitchFamily="2" charset="-78"/>
              </a:rPr>
              <a:t>اگر شما می‌خواهید روز اوّلِ فروردین را هم برای خودتان روز «نو» و نوروز قرار دهید، شرط دارد. شرطش این است که کاری کنید و حرکتی انجام دهید؛ حادثه‌ای بیافرینید. آن حادثه در کجاست؟ در درون خود شما! «یا مقلّب القلوب و الابصار. یا مدبّر اللیل و النّهار. یا محوّل الحول و الاحوال. حوّل حالنا الی احسن الحال». اگر حال خود را عوض کردید، اگر توانستید گوهر انسانی خود را درخشان‌تر کنید، حقیقتاً برای شما «نوروز» است! </a:t>
            </a:r>
            <a:endParaRPr lang="en-US" sz="2800" dirty="0">
              <a:cs typeface="B Zar" panose="00000400000000000000" pitchFamily="2" charset="-78"/>
            </a:endParaRPr>
          </a:p>
        </p:txBody>
      </p:sp>
    </p:spTree>
    <p:extLst>
      <p:ext uri="{BB962C8B-B14F-4D97-AF65-F5344CB8AC3E}">
        <p14:creationId xmlns:p14="http://schemas.microsoft.com/office/powerpoint/2010/main" val="34840725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09AB225-A84A-DADB-AFA6-FA58334148ED}"/>
              </a:ext>
            </a:extLst>
          </p:cNvPr>
          <p:cNvPicPr>
            <a:picLocks noChangeAspect="1"/>
          </p:cNvPicPr>
          <p:nvPr/>
        </p:nvPicPr>
        <p:blipFill rotWithShape="1">
          <a:blip r:embed="rId2"/>
          <a:srcRect l="14554" t="2152" r="14203" b="-1"/>
          <a:stretch/>
        </p:blipFill>
        <p:spPr>
          <a:xfrm>
            <a:off x="3136900" y="1658938"/>
            <a:ext cx="3543300" cy="5199062"/>
          </a:xfrm>
          <a:prstGeom prst="rect">
            <a:avLst/>
          </a:prstGeom>
        </p:spPr>
      </p:pic>
      <p:pic>
        <p:nvPicPr>
          <p:cNvPr id="4" name="Picture 3">
            <a:extLst>
              <a:ext uri="{FF2B5EF4-FFF2-40B4-BE49-F238E27FC236}">
                <a16:creationId xmlns:a16="http://schemas.microsoft.com/office/drawing/2014/main" id="{8C0DA2C4-4DF6-A5A0-8C09-4987AFEBE421}"/>
              </a:ext>
            </a:extLst>
          </p:cNvPr>
          <p:cNvPicPr>
            <a:picLocks noChangeAspect="1"/>
          </p:cNvPicPr>
          <p:nvPr/>
        </p:nvPicPr>
        <p:blipFill rotWithShape="1">
          <a:blip r:embed="rId3"/>
          <a:srcRect l="13436" r="15476"/>
          <a:stretch/>
        </p:blipFill>
        <p:spPr>
          <a:xfrm>
            <a:off x="6997700" y="3124200"/>
            <a:ext cx="2654300" cy="3733800"/>
          </a:xfrm>
          <a:prstGeom prst="rect">
            <a:avLst/>
          </a:prstGeom>
        </p:spPr>
      </p:pic>
      <p:pic>
        <p:nvPicPr>
          <p:cNvPr id="5" name="Picture 4">
            <a:extLst>
              <a:ext uri="{FF2B5EF4-FFF2-40B4-BE49-F238E27FC236}">
                <a16:creationId xmlns:a16="http://schemas.microsoft.com/office/drawing/2014/main" id="{D998F43D-0101-5594-497F-FD19B0EC1E5D}"/>
              </a:ext>
            </a:extLst>
          </p:cNvPr>
          <p:cNvPicPr>
            <a:picLocks noChangeAspect="1"/>
          </p:cNvPicPr>
          <p:nvPr/>
        </p:nvPicPr>
        <p:blipFill rotWithShape="1">
          <a:blip r:embed="rId4"/>
          <a:srcRect l="21964" t="-5000" r="20178"/>
          <a:stretch/>
        </p:blipFill>
        <p:spPr>
          <a:xfrm>
            <a:off x="127000" y="3124200"/>
            <a:ext cx="2743200" cy="3733800"/>
          </a:xfrm>
          <a:prstGeom prst="rect">
            <a:avLst/>
          </a:prstGeom>
        </p:spPr>
      </p:pic>
      <p:pic>
        <p:nvPicPr>
          <p:cNvPr id="6" name="Picture 5">
            <a:extLst>
              <a:ext uri="{FF2B5EF4-FFF2-40B4-BE49-F238E27FC236}">
                <a16:creationId xmlns:a16="http://schemas.microsoft.com/office/drawing/2014/main" id="{F8FEE824-438E-0B10-B5FD-A5D3C301E82B}"/>
              </a:ext>
            </a:extLst>
          </p:cNvPr>
          <p:cNvPicPr>
            <a:picLocks noChangeAspect="1"/>
          </p:cNvPicPr>
          <p:nvPr/>
        </p:nvPicPr>
        <p:blipFill rotWithShape="1">
          <a:blip r:embed="rId5"/>
          <a:srcRect l="-1" t="-347" r="-3210" b="4561"/>
          <a:stretch/>
        </p:blipFill>
        <p:spPr>
          <a:xfrm>
            <a:off x="9842500" y="3124200"/>
            <a:ext cx="2260600" cy="3733800"/>
          </a:xfrm>
          <a:prstGeom prst="rect">
            <a:avLst/>
          </a:prstGeom>
        </p:spPr>
      </p:pic>
      <p:sp>
        <p:nvSpPr>
          <p:cNvPr id="7" name="Title 1">
            <a:extLst>
              <a:ext uri="{FF2B5EF4-FFF2-40B4-BE49-F238E27FC236}">
                <a16:creationId xmlns:a16="http://schemas.microsoft.com/office/drawing/2014/main" id="{C6738D45-643E-D4F5-AED8-337D309EDF82}"/>
              </a:ext>
            </a:extLst>
          </p:cNvPr>
          <p:cNvSpPr txBox="1">
            <a:spLocks/>
          </p:cNvSpPr>
          <p:nvPr/>
        </p:nvSpPr>
        <p:spPr>
          <a:xfrm>
            <a:off x="7249889" y="1061356"/>
            <a:ext cx="4382521" cy="1522187"/>
          </a:xfrm>
          <a:prstGeom prst="rect">
            <a:avLst/>
          </a:prstGeom>
        </p:spPr>
        <p:txBody>
          <a:bodyPr/>
          <a:lst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a-IR" dirty="0"/>
              <a:t>برنامه های تحویل سال رادیو</a:t>
            </a:r>
            <a:endParaRPr lang="en-US" dirty="0"/>
          </a:p>
        </p:txBody>
      </p:sp>
    </p:spTree>
    <p:extLst>
      <p:ext uri="{BB962C8B-B14F-4D97-AF65-F5344CB8AC3E}">
        <p14:creationId xmlns:p14="http://schemas.microsoft.com/office/powerpoint/2010/main" val="38491214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128E4059-3347-72E4-C66D-CD4F28A0217B}"/>
              </a:ext>
            </a:extLst>
          </p:cNvPr>
          <p:cNvGraphicFramePr/>
          <p:nvPr>
            <p:extLst>
              <p:ext uri="{D42A27DB-BD31-4B8C-83A1-F6EECF244321}">
                <p14:modId xmlns:p14="http://schemas.microsoft.com/office/powerpoint/2010/main" val="1397817831"/>
              </p:ext>
            </p:extLst>
          </p:nvPr>
        </p:nvGraphicFramePr>
        <p:xfrm>
          <a:off x="0" y="0"/>
          <a:ext cx="12192000" cy="68579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849277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258DD-909B-99ED-5355-DCA931D65EF3}"/>
              </a:ext>
            </a:extLst>
          </p:cNvPr>
          <p:cNvSpPr>
            <a:spLocks noGrp="1"/>
          </p:cNvSpPr>
          <p:nvPr>
            <p:ph type="title"/>
          </p:nvPr>
        </p:nvSpPr>
        <p:spPr>
          <a:xfrm>
            <a:off x="7868992" y="510637"/>
            <a:ext cx="4108360" cy="705119"/>
          </a:xfrm>
        </p:spPr>
        <p:txBody>
          <a:bodyPr/>
          <a:lstStyle/>
          <a:p>
            <a:pPr algn="r" rtl="1"/>
            <a:r>
              <a:rPr lang="fa-IR" sz="3600" dirty="0"/>
              <a:t>رادیو اقتصاد</a:t>
            </a:r>
            <a:endParaRPr lang="en-US" sz="3600" dirty="0"/>
          </a:p>
        </p:txBody>
      </p:sp>
      <p:sp>
        <p:nvSpPr>
          <p:cNvPr id="4" name="TextBox 3">
            <a:extLst>
              <a:ext uri="{FF2B5EF4-FFF2-40B4-BE49-F238E27FC236}">
                <a16:creationId xmlns:a16="http://schemas.microsoft.com/office/drawing/2014/main" id="{74D05B40-3F8F-3C07-1B20-C60386DF63E3}"/>
              </a:ext>
            </a:extLst>
          </p:cNvPr>
          <p:cNvSpPr txBox="1"/>
          <p:nvPr/>
        </p:nvSpPr>
        <p:spPr>
          <a:xfrm>
            <a:off x="280475" y="510637"/>
            <a:ext cx="8010792" cy="827150"/>
          </a:xfrm>
          <a:prstGeom prst="rect">
            <a:avLst/>
          </a:prstGeom>
          <a:noFill/>
        </p:spPr>
        <p:txBody>
          <a:bodyPr wrap="square" rtlCol="0">
            <a:spAutoFit/>
          </a:bodyPr>
          <a:lstStyle/>
          <a:p>
            <a:pPr algn="r" rtl="1">
              <a:lnSpc>
                <a:spcPct val="107000"/>
              </a:lnSpc>
              <a:spcAft>
                <a:spcPts val="800"/>
              </a:spcAft>
            </a:pPr>
            <a:endParaRPr lang="fa-IR" sz="2000" dirty="0">
              <a:latin typeface="Calibri" panose="020F0502020204030204" pitchFamily="34" charset="0"/>
              <a:ea typeface="Calibri" panose="020F0502020204030204" pitchFamily="34" charset="0"/>
              <a:cs typeface="B Zar" panose="00000400000000000000" pitchFamily="2" charset="-78"/>
            </a:endParaRPr>
          </a:p>
          <a:p>
            <a:pPr algn="r" rtl="1">
              <a:lnSpc>
                <a:spcPct val="107000"/>
              </a:lnSpc>
              <a:spcAft>
                <a:spcPts val="800"/>
              </a:spcAft>
            </a:pPr>
            <a:endParaRPr lang="en-US" sz="2000" b="1" dirty="0">
              <a:cs typeface="2  Zar" panose="00000400000000000000" pitchFamily="2" charset="-78"/>
            </a:endParaRPr>
          </a:p>
        </p:txBody>
      </p:sp>
      <p:sp>
        <p:nvSpPr>
          <p:cNvPr id="5" name="TextBox 4">
            <a:extLst>
              <a:ext uri="{FF2B5EF4-FFF2-40B4-BE49-F238E27FC236}">
                <a16:creationId xmlns:a16="http://schemas.microsoft.com/office/drawing/2014/main" id="{C7602F7B-0A15-0B28-AA06-83C4D5AF280E}"/>
              </a:ext>
            </a:extLst>
          </p:cNvPr>
          <p:cNvSpPr txBox="1"/>
          <p:nvPr/>
        </p:nvSpPr>
        <p:spPr>
          <a:xfrm>
            <a:off x="912474" y="1246656"/>
            <a:ext cx="2891386" cy="461665"/>
          </a:xfrm>
          <a:prstGeom prst="rect">
            <a:avLst/>
          </a:prstGeom>
          <a:noFill/>
        </p:spPr>
        <p:txBody>
          <a:bodyPr wrap="square" rtlCol="0">
            <a:spAutoFit/>
          </a:bodyPr>
          <a:lstStyle/>
          <a:p>
            <a:pPr algn="r" rtl="1"/>
            <a:r>
              <a:rPr lang="fa-IR" sz="2400" b="1" dirty="0">
                <a:cs typeface="B Zar" panose="00000400000000000000" pitchFamily="2" charset="-78"/>
              </a:rPr>
              <a:t>ویژه برنامه سال تحویل</a:t>
            </a:r>
          </a:p>
        </p:txBody>
      </p:sp>
      <p:graphicFrame>
        <p:nvGraphicFramePr>
          <p:cNvPr id="3" name="Table 2"/>
          <p:cNvGraphicFramePr>
            <a:graphicFrameLocks noGrp="1"/>
          </p:cNvGraphicFramePr>
          <p:nvPr>
            <p:extLst>
              <p:ext uri="{D42A27DB-BD31-4B8C-83A1-F6EECF244321}">
                <p14:modId xmlns:p14="http://schemas.microsoft.com/office/powerpoint/2010/main" val="2053061862"/>
              </p:ext>
            </p:extLst>
          </p:nvPr>
        </p:nvGraphicFramePr>
        <p:xfrm>
          <a:off x="551864" y="2176843"/>
          <a:ext cx="11219425" cy="4529842"/>
        </p:xfrm>
        <a:graphic>
          <a:graphicData uri="http://schemas.openxmlformats.org/drawingml/2006/table">
            <a:tbl>
              <a:tblPr rtl="1" firstRow="1" firstCol="1" bandRow="1">
                <a:tableStyleId>{5C22544A-7EE6-4342-B048-85BDC9FD1C3A}</a:tableStyleId>
              </a:tblPr>
              <a:tblGrid>
                <a:gridCol w="1056509">
                  <a:extLst>
                    <a:ext uri="{9D8B030D-6E8A-4147-A177-3AD203B41FA5}">
                      <a16:colId xmlns:a16="http://schemas.microsoft.com/office/drawing/2014/main" val="597046469"/>
                    </a:ext>
                  </a:extLst>
                </a:gridCol>
                <a:gridCol w="829054">
                  <a:extLst>
                    <a:ext uri="{9D8B030D-6E8A-4147-A177-3AD203B41FA5}">
                      <a16:colId xmlns:a16="http://schemas.microsoft.com/office/drawing/2014/main" val="3997630688"/>
                    </a:ext>
                  </a:extLst>
                </a:gridCol>
                <a:gridCol w="1157049">
                  <a:extLst>
                    <a:ext uri="{9D8B030D-6E8A-4147-A177-3AD203B41FA5}">
                      <a16:colId xmlns:a16="http://schemas.microsoft.com/office/drawing/2014/main" val="2866219953"/>
                    </a:ext>
                  </a:extLst>
                </a:gridCol>
                <a:gridCol w="1426357">
                  <a:extLst>
                    <a:ext uri="{9D8B030D-6E8A-4147-A177-3AD203B41FA5}">
                      <a16:colId xmlns:a16="http://schemas.microsoft.com/office/drawing/2014/main" val="1503950961"/>
                    </a:ext>
                  </a:extLst>
                </a:gridCol>
                <a:gridCol w="792968">
                  <a:extLst>
                    <a:ext uri="{9D8B030D-6E8A-4147-A177-3AD203B41FA5}">
                      <a16:colId xmlns:a16="http://schemas.microsoft.com/office/drawing/2014/main" val="1525581005"/>
                    </a:ext>
                  </a:extLst>
                </a:gridCol>
                <a:gridCol w="584294">
                  <a:extLst>
                    <a:ext uri="{9D8B030D-6E8A-4147-A177-3AD203B41FA5}">
                      <a16:colId xmlns:a16="http://schemas.microsoft.com/office/drawing/2014/main" val="2150593223"/>
                    </a:ext>
                  </a:extLst>
                </a:gridCol>
                <a:gridCol w="1757826">
                  <a:extLst>
                    <a:ext uri="{9D8B030D-6E8A-4147-A177-3AD203B41FA5}">
                      <a16:colId xmlns:a16="http://schemas.microsoft.com/office/drawing/2014/main" val="1852958778"/>
                    </a:ext>
                  </a:extLst>
                </a:gridCol>
                <a:gridCol w="3615368">
                  <a:extLst>
                    <a:ext uri="{9D8B030D-6E8A-4147-A177-3AD203B41FA5}">
                      <a16:colId xmlns:a16="http://schemas.microsoft.com/office/drawing/2014/main" val="424390184"/>
                    </a:ext>
                  </a:extLst>
                </a:gridCol>
              </a:tblGrid>
              <a:tr h="486415">
                <a:tc>
                  <a:txBody>
                    <a:bodyPr/>
                    <a:lstStyle/>
                    <a:p>
                      <a:pPr marL="0" marR="0" algn="ctr" rtl="1">
                        <a:lnSpc>
                          <a:spcPct val="107000"/>
                        </a:lnSpc>
                        <a:spcBef>
                          <a:spcPts val="0"/>
                        </a:spcBef>
                        <a:spcAft>
                          <a:spcPts val="0"/>
                        </a:spcAft>
                      </a:pPr>
                      <a:r>
                        <a:rPr lang="fa-IR" sz="1600" dirty="0">
                          <a:effectLst/>
                          <a:cs typeface="B Zar" panose="00000400000000000000" pitchFamily="2" charset="-78"/>
                        </a:rPr>
                        <a:t>نام برنامه</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600" dirty="0">
                          <a:effectLst/>
                          <a:cs typeface="B Zar" panose="00000400000000000000" pitchFamily="2" charset="-78"/>
                        </a:rPr>
                        <a:t>تهیه کننده</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600">
                          <a:effectLst/>
                          <a:cs typeface="B Zar" panose="00000400000000000000" pitchFamily="2" charset="-78"/>
                        </a:rPr>
                        <a:t>مجریان</a:t>
                      </a:r>
                      <a:endParaRPr lang="en-US" sz="16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600">
                          <a:effectLst/>
                          <a:cs typeface="B Zar" panose="00000400000000000000" pitchFamily="2" charset="-78"/>
                        </a:rPr>
                        <a:t>میهمانان ویژه برنامه</a:t>
                      </a:r>
                      <a:endParaRPr lang="en-US" sz="16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600">
                          <a:effectLst/>
                          <a:cs typeface="B Zar" panose="00000400000000000000" pitchFamily="2" charset="-78"/>
                        </a:rPr>
                        <a:t>ساعت پخش</a:t>
                      </a:r>
                      <a:endParaRPr lang="en-US" sz="16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600">
                          <a:effectLst/>
                          <a:cs typeface="B Zar" panose="00000400000000000000" pitchFamily="2" charset="-78"/>
                        </a:rPr>
                        <a:t>مدت</a:t>
                      </a:r>
                      <a:endParaRPr lang="en-US" sz="16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600">
                          <a:effectLst/>
                          <a:cs typeface="B Zar" panose="00000400000000000000" pitchFamily="2" charset="-78"/>
                        </a:rPr>
                        <a:t>رویکرد ویژه برنامه</a:t>
                      </a:r>
                      <a:endParaRPr lang="en-US" sz="16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600" dirty="0">
                          <a:effectLst/>
                          <a:cs typeface="B Zar" panose="00000400000000000000" pitchFamily="2" charset="-78"/>
                        </a:rPr>
                        <a:t>خلاصه برنامه</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504021552"/>
                  </a:ext>
                </a:extLst>
              </a:tr>
              <a:tr h="4007999">
                <a:tc>
                  <a:txBody>
                    <a:bodyPr/>
                    <a:lstStyle/>
                    <a:p>
                      <a:pPr marL="0" marR="0" algn="ctr" rtl="1">
                        <a:lnSpc>
                          <a:spcPct val="107000"/>
                        </a:lnSpc>
                        <a:spcBef>
                          <a:spcPts val="0"/>
                        </a:spcBef>
                        <a:spcAft>
                          <a:spcPts val="0"/>
                        </a:spcAft>
                      </a:pPr>
                      <a:r>
                        <a:rPr lang="fa-IR" sz="1800" dirty="0">
                          <a:effectLst/>
                          <a:cs typeface="B Zar" panose="00000400000000000000" pitchFamily="2" charset="-78"/>
                        </a:rPr>
                        <a:t>پیشکش بهار</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پویان امینان</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ژاله اکبری</a:t>
                      </a:r>
                      <a:br>
                        <a:rPr lang="fa-IR" sz="1800" dirty="0">
                          <a:effectLst/>
                          <a:cs typeface="B Zar" panose="00000400000000000000" pitchFamily="2" charset="-78"/>
                        </a:rPr>
                      </a:br>
                      <a:r>
                        <a:rPr lang="fa-IR" sz="1800" dirty="0">
                          <a:effectLst/>
                          <a:cs typeface="B Zar" panose="00000400000000000000" pitchFamily="2" charset="-78"/>
                        </a:rPr>
                        <a:t>علیرضا بختیاری</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حسن فرازمند(کارشناس کسب و کار)</a:t>
                      </a:r>
                      <a:br>
                        <a:rPr lang="fa-IR" sz="1800" dirty="0">
                          <a:effectLst/>
                          <a:cs typeface="B Zar" panose="00000400000000000000" pitchFamily="2" charset="-78"/>
                        </a:rPr>
                      </a:br>
                      <a:r>
                        <a:rPr lang="fa-IR" sz="1800" dirty="0">
                          <a:effectLst/>
                          <a:cs typeface="B Zar" panose="00000400000000000000" pitchFamily="2" charset="-78"/>
                        </a:rPr>
                        <a:t>فرزاد شاه علی(خواننده)</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5:00</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latin typeface="Calibri" panose="020F0502020204030204" pitchFamily="34" charset="0"/>
                          <a:ea typeface="Calibri" panose="020F0502020204030204" pitchFamily="34" charset="0"/>
                          <a:cs typeface="B Zar" panose="00000400000000000000" pitchFamily="2" charset="-78"/>
                        </a:rPr>
                        <a:t>3:00</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روایت پیشرفت با تاکید بر اهمیت تقویت سرمایه های اجتماعی و فرهنگی با رویکرد سرگرمی</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در اين ويژه برنامه راديو اقتصاد بنا داريم تا ساعاتي را با شنوندگان عام و خاص راديو اقتصاد بگذرانيم. موسيقي زنده و حافظ خواني و سوالات و پلاتوهاي عمومي براي تمام شنوندگان خواهد بود و در بخشهاي ويژه و در راستاي ايجاد اميد و آگاهي بنا داريم تا گفتگوهايي با افراد موفق و مطرح در حوزه علم و فناوري و پيشرفت و همچنين شخصيتهاي اقتصادي در قالبهاي گوناگون داشته باشيم. پيشکش بهار پيشکشي ما در راديو اقتصاد است به شنوندگانمون در استانه بهار و همچنين از ديگر سو خواهيم خواست تا بدانيم شنوندگانمون انتظار دارند بهار نو رسيده چه پيشکشي برايشان داشته باشد</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2308115227"/>
                  </a:ext>
                </a:extLst>
              </a:tr>
            </a:tbl>
          </a:graphicData>
        </a:graphic>
      </p:graphicFrame>
    </p:spTree>
    <p:extLst>
      <p:ext uri="{BB962C8B-B14F-4D97-AF65-F5344CB8AC3E}">
        <p14:creationId xmlns:p14="http://schemas.microsoft.com/office/powerpoint/2010/main" val="28115634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258DD-909B-99ED-5355-DCA931D65EF3}"/>
              </a:ext>
            </a:extLst>
          </p:cNvPr>
          <p:cNvSpPr>
            <a:spLocks noGrp="1"/>
          </p:cNvSpPr>
          <p:nvPr>
            <p:ph type="title"/>
          </p:nvPr>
        </p:nvSpPr>
        <p:spPr>
          <a:xfrm>
            <a:off x="7639428" y="442774"/>
            <a:ext cx="3809889" cy="705119"/>
          </a:xfrm>
        </p:spPr>
        <p:txBody>
          <a:bodyPr/>
          <a:lstStyle/>
          <a:p>
            <a:pPr algn="r" rtl="1"/>
            <a:r>
              <a:rPr lang="fa-IR" dirty="0"/>
              <a:t>رادیو ایران</a:t>
            </a:r>
            <a:endParaRPr lang="en-US" dirty="0"/>
          </a:p>
        </p:txBody>
      </p:sp>
      <p:sp>
        <p:nvSpPr>
          <p:cNvPr id="4" name="TextBox 3">
            <a:extLst>
              <a:ext uri="{FF2B5EF4-FFF2-40B4-BE49-F238E27FC236}">
                <a16:creationId xmlns:a16="http://schemas.microsoft.com/office/drawing/2014/main" id="{74D05B40-3F8F-3C07-1B20-C60386DF63E3}"/>
              </a:ext>
            </a:extLst>
          </p:cNvPr>
          <p:cNvSpPr txBox="1"/>
          <p:nvPr/>
        </p:nvSpPr>
        <p:spPr>
          <a:xfrm>
            <a:off x="331990" y="178882"/>
            <a:ext cx="8010792" cy="400110"/>
          </a:xfrm>
          <a:prstGeom prst="rect">
            <a:avLst/>
          </a:prstGeom>
          <a:noFill/>
        </p:spPr>
        <p:txBody>
          <a:bodyPr wrap="square" rtlCol="0">
            <a:spAutoFit/>
          </a:bodyPr>
          <a:lstStyle/>
          <a:p>
            <a:pPr algn="r" rtl="1"/>
            <a:r>
              <a:rPr lang="fa-IR" sz="2000" b="1" dirty="0">
                <a:cs typeface="2  Zar" panose="00000400000000000000" pitchFamily="2" charset="-78"/>
              </a:rPr>
              <a:t>  </a:t>
            </a:r>
            <a:endParaRPr lang="en-US" sz="2000" b="1" dirty="0">
              <a:cs typeface="2  Zar" panose="00000400000000000000" pitchFamily="2" charset="-78"/>
            </a:endParaRPr>
          </a:p>
        </p:txBody>
      </p:sp>
      <p:graphicFrame>
        <p:nvGraphicFramePr>
          <p:cNvPr id="3" name="Table 2"/>
          <p:cNvGraphicFramePr>
            <a:graphicFrameLocks noGrp="1"/>
          </p:cNvGraphicFramePr>
          <p:nvPr>
            <p:extLst>
              <p:ext uri="{D42A27DB-BD31-4B8C-83A1-F6EECF244321}">
                <p14:modId xmlns:p14="http://schemas.microsoft.com/office/powerpoint/2010/main" val="3190804219"/>
              </p:ext>
            </p:extLst>
          </p:nvPr>
        </p:nvGraphicFramePr>
        <p:xfrm>
          <a:off x="475931" y="2131147"/>
          <a:ext cx="11206550" cy="4585151"/>
        </p:xfrm>
        <a:graphic>
          <a:graphicData uri="http://schemas.openxmlformats.org/drawingml/2006/table">
            <a:tbl>
              <a:tblPr rtl="1" firstRow="1" firstCol="1" bandRow="1">
                <a:tableStyleId>{5C22544A-7EE6-4342-B048-85BDC9FD1C3A}</a:tableStyleId>
              </a:tblPr>
              <a:tblGrid>
                <a:gridCol w="755435">
                  <a:extLst>
                    <a:ext uri="{9D8B030D-6E8A-4147-A177-3AD203B41FA5}">
                      <a16:colId xmlns:a16="http://schemas.microsoft.com/office/drawing/2014/main" val="1243566615"/>
                    </a:ext>
                  </a:extLst>
                </a:gridCol>
                <a:gridCol w="1014942">
                  <a:extLst>
                    <a:ext uri="{9D8B030D-6E8A-4147-A177-3AD203B41FA5}">
                      <a16:colId xmlns:a16="http://schemas.microsoft.com/office/drawing/2014/main" val="628283885"/>
                    </a:ext>
                  </a:extLst>
                </a:gridCol>
                <a:gridCol w="717226">
                  <a:extLst>
                    <a:ext uri="{9D8B030D-6E8A-4147-A177-3AD203B41FA5}">
                      <a16:colId xmlns:a16="http://schemas.microsoft.com/office/drawing/2014/main" val="1216866001"/>
                    </a:ext>
                  </a:extLst>
                </a:gridCol>
                <a:gridCol w="1127978">
                  <a:extLst>
                    <a:ext uri="{9D8B030D-6E8A-4147-A177-3AD203B41FA5}">
                      <a16:colId xmlns:a16="http://schemas.microsoft.com/office/drawing/2014/main" val="2196673707"/>
                    </a:ext>
                  </a:extLst>
                </a:gridCol>
                <a:gridCol w="564388">
                  <a:extLst>
                    <a:ext uri="{9D8B030D-6E8A-4147-A177-3AD203B41FA5}">
                      <a16:colId xmlns:a16="http://schemas.microsoft.com/office/drawing/2014/main" val="592151463"/>
                    </a:ext>
                  </a:extLst>
                </a:gridCol>
                <a:gridCol w="478175">
                  <a:extLst>
                    <a:ext uri="{9D8B030D-6E8A-4147-A177-3AD203B41FA5}">
                      <a16:colId xmlns:a16="http://schemas.microsoft.com/office/drawing/2014/main" val="1905814327"/>
                    </a:ext>
                  </a:extLst>
                </a:gridCol>
                <a:gridCol w="1115483">
                  <a:extLst>
                    <a:ext uri="{9D8B030D-6E8A-4147-A177-3AD203B41FA5}">
                      <a16:colId xmlns:a16="http://schemas.microsoft.com/office/drawing/2014/main" val="3315401529"/>
                    </a:ext>
                  </a:extLst>
                </a:gridCol>
                <a:gridCol w="5432923">
                  <a:extLst>
                    <a:ext uri="{9D8B030D-6E8A-4147-A177-3AD203B41FA5}">
                      <a16:colId xmlns:a16="http://schemas.microsoft.com/office/drawing/2014/main" val="2913451634"/>
                    </a:ext>
                  </a:extLst>
                </a:gridCol>
              </a:tblGrid>
              <a:tr h="811368">
                <a:tc>
                  <a:txBody>
                    <a:bodyPr/>
                    <a:lstStyle/>
                    <a:p>
                      <a:pPr marL="0" marR="0" algn="ctr" rtl="1">
                        <a:lnSpc>
                          <a:spcPct val="107000"/>
                        </a:lnSpc>
                        <a:spcBef>
                          <a:spcPts val="0"/>
                        </a:spcBef>
                        <a:spcAft>
                          <a:spcPts val="0"/>
                        </a:spcAft>
                      </a:pPr>
                      <a:r>
                        <a:rPr lang="fa-IR" sz="1600" dirty="0">
                          <a:effectLst/>
                          <a:cs typeface="B Zar" panose="00000400000000000000" pitchFamily="2" charset="-78"/>
                        </a:rPr>
                        <a:t>نام برنامه</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600">
                          <a:effectLst/>
                          <a:cs typeface="B Zar" panose="00000400000000000000" pitchFamily="2" charset="-78"/>
                        </a:rPr>
                        <a:t>تهیه کننده</a:t>
                      </a:r>
                      <a:endParaRPr lang="en-US" sz="16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600">
                          <a:effectLst/>
                          <a:cs typeface="B Zar" panose="00000400000000000000" pitchFamily="2" charset="-78"/>
                        </a:rPr>
                        <a:t>مجریان</a:t>
                      </a:r>
                      <a:endParaRPr lang="en-US" sz="16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600">
                          <a:effectLst/>
                          <a:cs typeface="B Zar" panose="00000400000000000000" pitchFamily="2" charset="-78"/>
                        </a:rPr>
                        <a:t>میهمانان ویژه برنامه</a:t>
                      </a:r>
                      <a:endParaRPr lang="en-US" sz="16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600">
                          <a:effectLst/>
                          <a:cs typeface="B Zar" panose="00000400000000000000" pitchFamily="2" charset="-78"/>
                        </a:rPr>
                        <a:t>ساعت پخش</a:t>
                      </a:r>
                      <a:endParaRPr lang="en-US" sz="16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600">
                          <a:effectLst/>
                          <a:cs typeface="B Zar" panose="00000400000000000000" pitchFamily="2" charset="-78"/>
                        </a:rPr>
                        <a:t>مدت</a:t>
                      </a:r>
                      <a:endParaRPr lang="en-US" sz="16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600">
                          <a:effectLst/>
                          <a:cs typeface="B Zar" panose="00000400000000000000" pitchFamily="2" charset="-78"/>
                        </a:rPr>
                        <a:t>رویکرد ویژه برنامه</a:t>
                      </a:r>
                      <a:endParaRPr lang="en-US" sz="16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600" dirty="0">
                          <a:effectLst/>
                          <a:cs typeface="B Zar" panose="00000400000000000000" pitchFamily="2" charset="-78"/>
                        </a:rPr>
                        <a:t>خلاصه برنامه</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3070004730"/>
                  </a:ext>
                </a:extLst>
              </a:tr>
              <a:tr h="3773783">
                <a:tc>
                  <a:txBody>
                    <a:bodyPr/>
                    <a:lstStyle/>
                    <a:p>
                      <a:pPr marL="0" marR="0" algn="ctr" rtl="1">
                        <a:lnSpc>
                          <a:spcPct val="107000"/>
                        </a:lnSpc>
                        <a:spcBef>
                          <a:spcPts val="0"/>
                        </a:spcBef>
                        <a:spcAft>
                          <a:spcPts val="0"/>
                        </a:spcAft>
                      </a:pPr>
                      <a:r>
                        <a:rPr lang="fa-IR" sz="1600" dirty="0">
                          <a:effectLst/>
                          <a:cs typeface="B Zar" panose="00000400000000000000" pitchFamily="2" charset="-78"/>
                        </a:rPr>
                        <a:t>سال شیرین</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عاطفه بنایی</a:t>
                      </a:r>
                      <a:br>
                        <a:rPr lang="fa-IR" sz="1800" dirty="0">
                          <a:effectLst/>
                          <a:cs typeface="B Zar" panose="00000400000000000000" pitchFamily="2" charset="-78"/>
                        </a:rPr>
                      </a:br>
                      <a:r>
                        <a:rPr lang="fa-IR" sz="1800" dirty="0">
                          <a:effectLst/>
                          <a:cs typeface="B Zar" panose="00000400000000000000" pitchFamily="2" charset="-78"/>
                        </a:rPr>
                        <a:t>حسین معصومی</a:t>
                      </a:r>
                      <a:br>
                        <a:rPr lang="fa-IR" sz="1800" dirty="0">
                          <a:effectLst/>
                          <a:cs typeface="B Zar" panose="00000400000000000000" pitchFamily="2" charset="-78"/>
                        </a:rPr>
                      </a:b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علیرضا جاوید نیا</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یک میهمان از تمامی شبکه های رادیویی از عواملی که در حال پخش ویژه برنامه های نوروز هستند دعوت شده و از ایشان مصاحبه می‌شود</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19:00</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7:00</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بهار طبیعت و بهار ایمان ماه مبارک رمضان و از تحویل و متحول شدن احوال انسان با مباحث اخلاقی بهره </a:t>
                      </a:r>
                      <a:br>
                        <a:rPr lang="fa-IR" sz="1800" dirty="0">
                          <a:effectLst/>
                          <a:cs typeface="B Zar" panose="00000400000000000000" pitchFamily="2" charset="-78"/>
                        </a:rPr>
                      </a:br>
                      <a:r>
                        <a:rPr lang="fa-IR" sz="1800" dirty="0">
                          <a:effectLst/>
                          <a:cs typeface="B Zar" panose="00000400000000000000" pitchFamily="2" charset="-78"/>
                        </a:rPr>
                        <a:t>می گیریم</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80000"/>
                        </a:lnSpc>
                        <a:spcBef>
                          <a:spcPts val="0"/>
                        </a:spcBef>
                        <a:spcAft>
                          <a:spcPts val="0"/>
                        </a:spcAft>
                      </a:pPr>
                      <a:r>
                        <a:rPr lang="fa-IR" sz="1800" dirty="0">
                          <a:effectLst/>
                          <a:cs typeface="B Zar" panose="00000400000000000000" pitchFamily="2" charset="-78"/>
                        </a:rPr>
                        <a:t>در گام نخست این برنامه می کوشد تا از سرمایه انسانی ایران یاران برای بهره گرفتن درتولید محتوای غنی در رابطه با تحویل سال استفاده نماید. برنامه ای  به شکل جنگ و رفت و برگشت های شنیدنی به گستره جغرافیای فرهنگی ایران زمین.مجموعه ای خوش آهنگ از لهجه ها و آوازها...مجموعه ای دل انگیز از تنوع صداهایی که هنرمندانه به بیان آداب و رسوم محلی خود در رابطه با سنت های استقبال ار نوروز و بهار می پردازند.استفاده از ظرفیت ایران یاران در قالب های مختلف خواهد بود.در این برنامه (سال شیرین)، با پیشکسوتان رادیو به خاطره سازی و خاطره گویی خواهیم نشست. محسن رفیعی برای شنوندگان از سنت ایرانی به استقبال رفتن از بهار و آوازه ی بلندش خواهد گفت.شاهنامه خوانی را با بانو شمسی فضل الهی تجربه خواهیم کرد و حسن همایی برای ما ،فال حافظ خواهد گرفت.امیر نوری ،میهمانی است که با حضور و صدایش ،پیشینه ایرانی بودن نوروز را رمز گشایی خواهد کرد. در بخش نام ها و یادها، یادی خواهیم کرد از شب های ماه رمضان در سال تحویل در ایام دفاع مقدس و مرور خواهیم</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2095536997"/>
                  </a:ext>
                </a:extLst>
              </a:tr>
            </a:tbl>
          </a:graphicData>
        </a:graphic>
      </p:graphicFrame>
      <p:sp>
        <p:nvSpPr>
          <p:cNvPr id="6" name="TextBox 5">
            <a:extLst>
              <a:ext uri="{FF2B5EF4-FFF2-40B4-BE49-F238E27FC236}">
                <a16:creationId xmlns:a16="http://schemas.microsoft.com/office/drawing/2014/main" id="{C7602F7B-0A15-0B28-AA06-83C4D5AF280E}"/>
              </a:ext>
            </a:extLst>
          </p:cNvPr>
          <p:cNvSpPr txBox="1"/>
          <p:nvPr/>
        </p:nvSpPr>
        <p:spPr>
          <a:xfrm>
            <a:off x="912474" y="1246656"/>
            <a:ext cx="2891386" cy="461665"/>
          </a:xfrm>
          <a:prstGeom prst="rect">
            <a:avLst/>
          </a:prstGeom>
          <a:noFill/>
        </p:spPr>
        <p:txBody>
          <a:bodyPr wrap="square" rtlCol="0">
            <a:spAutoFit/>
          </a:bodyPr>
          <a:lstStyle/>
          <a:p>
            <a:pPr algn="r" rtl="1"/>
            <a:r>
              <a:rPr lang="fa-IR" sz="2400" b="1" dirty="0">
                <a:cs typeface="B Zar" panose="00000400000000000000" pitchFamily="2" charset="-78"/>
              </a:rPr>
              <a:t>ویژه برنامه سال تحویل</a:t>
            </a:r>
          </a:p>
        </p:txBody>
      </p:sp>
    </p:spTree>
    <p:extLst>
      <p:ext uri="{BB962C8B-B14F-4D97-AF65-F5344CB8AC3E}">
        <p14:creationId xmlns:p14="http://schemas.microsoft.com/office/powerpoint/2010/main" val="34780786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258DD-909B-99ED-5355-DCA931D65EF3}"/>
              </a:ext>
            </a:extLst>
          </p:cNvPr>
          <p:cNvSpPr>
            <a:spLocks noGrp="1"/>
          </p:cNvSpPr>
          <p:nvPr>
            <p:ph type="title"/>
          </p:nvPr>
        </p:nvSpPr>
        <p:spPr>
          <a:xfrm>
            <a:off x="7868992" y="510637"/>
            <a:ext cx="4108360" cy="705119"/>
          </a:xfrm>
        </p:spPr>
        <p:txBody>
          <a:bodyPr/>
          <a:lstStyle/>
          <a:p>
            <a:pPr algn="r" rtl="1"/>
            <a:r>
              <a:rPr lang="fa-IR" sz="3600" dirty="0"/>
              <a:t>رادیو ایرانصدا</a:t>
            </a:r>
            <a:endParaRPr lang="en-US" sz="3600" dirty="0"/>
          </a:p>
        </p:txBody>
      </p:sp>
      <p:graphicFrame>
        <p:nvGraphicFramePr>
          <p:cNvPr id="11" name="Table 10"/>
          <p:cNvGraphicFramePr>
            <a:graphicFrameLocks noGrp="1"/>
          </p:cNvGraphicFramePr>
          <p:nvPr>
            <p:extLst>
              <p:ext uri="{D42A27DB-BD31-4B8C-83A1-F6EECF244321}">
                <p14:modId xmlns:p14="http://schemas.microsoft.com/office/powerpoint/2010/main" val="3632051881"/>
              </p:ext>
            </p:extLst>
          </p:nvPr>
        </p:nvGraphicFramePr>
        <p:xfrm>
          <a:off x="219088" y="2331076"/>
          <a:ext cx="11758264" cy="3817633"/>
        </p:xfrm>
        <a:graphic>
          <a:graphicData uri="http://schemas.openxmlformats.org/drawingml/2006/table">
            <a:tbl>
              <a:tblPr rtl="1" firstRow="1" firstCol="1" bandRow="1">
                <a:tableStyleId>{5C22544A-7EE6-4342-B048-85BDC9FD1C3A}</a:tableStyleId>
              </a:tblPr>
              <a:tblGrid>
                <a:gridCol w="1077123">
                  <a:extLst>
                    <a:ext uri="{9D8B030D-6E8A-4147-A177-3AD203B41FA5}">
                      <a16:colId xmlns:a16="http://schemas.microsoft.com/office/drawing/2014/main" val="835755755"/>
                    </a:ext>
                  </a:extLst>
                </a:gridCol>
                <a:gridCol w="854578">
                  <a:extLst>
                    <a:ext uri="{9D8B030D-6E8A-4147-A177-3AD203B41FA5}">
                      <a16:colId xmlns:a16="http://schemas.microsoft.com/office/drawing/2014/main" val="1260439194"/>
                    </a:ext>
                  </a:extLst>
                </a:gridCol>
                <a:gridCol w="858817">
                  <a:extLst>
                    <a:ext uri="{9D8B030D-6E8A-4147-A177-3AD203B41FA5}">
                      <a16:colId xmlns:a16="http://schemas.microsoft.com/office/drawing/2014/main" val="563268809"/>
                    </a:ext>
                  </a:extLst>
                </a:gridCol>
                <a:gridCol w="966119">
                  <a:extLst>
                    <a:ext uri="{9D8B030D-6E8A-4147-A177-3AD203B41FA5}">
                      <a16:colId xmlns:a16="http://schemas.microsoft.com/office/drawing/2014/main" val="603783819"/>
                    </a:ext>
                  </a:extLst>
                </a:gridCol>
                <a:gridCol w="1660716">
                  <a:extLst>
                    <a:ext uri="{9D8B030D-6E8A-4147-A177-3AD203B41FA5}">
                      <a16:colId xmlns:a16="http://schemas.microsoft.com/office/drawing/2014/main" val="3897494212"/>
                    </a:ext>
                  </a:extLst>
                </a:gridCol>
                <a:gridCol w="1317592">
                  <a:extLst>
                    <a:ext uri="{9D8B030D-6E8A-4147-A177-3AD203B41FA5}">
                      <a16:colId xmlns:a16="http://schemas.microsoft.com/office/drawing/2014/main" val="4005190487"/>
                    </a:ext>
                  </a:extLst>
                </a:gridCol>
                <a:gridCol w="2127361">
                  <a:extLst>
                    <a:ext uri="{9D8B030D-6E8A-4147-A177-3AD203B41FA5}">
                      <a16:colId xmlns:a16="http://schemas.microsoft.com/office/drawing/2014/main" val="2313583929"/>
                    </a:ext>
                  </a:extLst>
                </a:gridCol>
                <a:gridCol w="2895958">
                  <a:extLst>
                    <a:ext uri="{9D8B030D-6E8A-4147-A177-3AD203B41FA5}">
                      <a16:colId xmlns:a16="http://schemas.microsoft.com/office/drawing/2014/main" val="2603385945"/>
                    </a:ext>
                  </a:extLst>
                </a:gridCol>
              </a:tblGrid>
              <a:tr h="1050617">
                <a:tc>
                  <a:txBody>
                    <a:bodyPr/>
                    <a:lstStyle/>
                    <a:p>
                      <a:pPr marL="0" marR="0" algn="ctr" rtl="1">
                        <a:lnSpc>
                          <a:spcPct val="107000"/>
                        </a:lnSpc>
                        <a:spcBef>
                          <a:spcPts val="0"/>
                        </a:spcBef>
                        <a:spcAft>
                          <a:spcPts val="0"/>
                        </a:spcAft>
                      </a:pPr>
                      <a:r>
                        <a:rPr lang="fa-IR" sz="1600">
                          <a:effectLst/>
                        </a:rPr>
                        <a:t>نام برنامه</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Bef>
                          <a:spcPts val="0"/>
                        </a:spcBef>
                        <a:spcAft>
                          <a:spcPts val="0"/>
                        </a:spcAft>
                      </a:pPr>
                      <a:r>
                        <a:rPr lang="fa-IR" sz="1600">
                          <a:effectLst/>
                        </a:rPr>
                        <a:t>تهیه کننده</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Bef>
                          <a:spcPts val="0"/>
                        </a:spcBef>
                        <a:spcAft>
                          <a:spcPts val="0"/>
                        </a:spcAft>
                      </a:pPr>
                      <a:r>
                        <a:rPr lang="fa-IR" sz="1600">
                          <a:effectLst/>
                        </a:rPr>
                        <a:t>مجریان</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Bef>
                          <a:spcPts val="0"/>
                        </a:spcBef>
                        <a:spcAft>
                          <a:spcPts val="0"/>
                        </a:spcAft>
                      </a:pPr>
                      <a:r>
                        <a:rPr lang="fa-IR" sz="1600">
                          <a:effectLst/>
                        </a:rPr>
                        <a:t>میهمانان ویژه برنامه</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Bef>
                          <a:spcPts val="0"/>
                        </a:spcBef>
                        <a:spcAft>
                          <a:spcPts val="0"/>
                        </a:spcAft>
                      </a:pPr>
                      <a:r>
                        <a:rPr lang="fa-IR" sz="1600">
                          <a:effectLst/>
                        </a:rPr>
                        <a:t>ساعت پخش</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Bef>
                          <a:spcPts val="0"/>
                        </a:spcBef>
                        <a:spcAft>
                          <a:spcPts val="0"/>
                        </a:spcAft>
                      </a:pPr>
                      <a:r>
                        <a:rPr lang="fa-IR" sz="1600" dirty="0">
                          <a:effectLst/>
                        </a:rPr>
                        <a:t>مدت</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Bef>
                          <a:spcPts val="0"/>
                        </a:spcBef>
                        <a:spcAft>
                          <a:spcPts val="0"/>
                        </a:spcAft>
                      </a:pPr>
                      <a:r>
                        <a:rPr lang="fa-IR" sz="1600">
                          <a:effectLst/>
                        </a:rPr>
                        <a:t>رویکرد ویژه برنامه</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Bef>
                          <a:spcPts val="0"/>
                        </a:spcBef>
                        <a:spcAft>
                          <a:spcPts val="0"/>
                        </a:spcAft>
                      </a:pPr>
                      <a:r>
                        <a:rPr lang="fa-IR" sz="1600">
                          <a:effectLst/>
                        </a:rPr>
                        <a:t>خلاصه برنامه</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028511267"/>
                  </a:ext>
                </a:extLst>
              </a:tr>
              <a:tr h="2767016">
                <a:tc>
                  <a:txBody>
                    <a:bodyPr/>
                    <a:lstStyle/>
                    <a:p>
                      <a:pPr marL="0" marR="0" algn="ctr" rtl="1">
                        <a:lnSpc>
                          <a:spcPct val="107000"/>
                        </a:lnSpc>
                        <a:spcBef>
                          <a:spcPts val="0"/>
                        </a:spcBef>
                        <a:spcAft>
                          <a:spcPts val="0"/>
                        </a:spcAft>
                      </a:pPr>
                      <a:r>
                        <a:rPr lang="fa-IR" sz="2000" dirty="0">
                          <a:effectLst/>
                          <a:cs typeface="B Zar" panose="00000400000000000000" pitchFamily="2" charset="-78"/>
                        </a:rPr>
                        <a:t>نوروز نامه</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2000" dirty="0">
                          <a:effectLst/>
                          <a:cs typeface="B Zar" panose="00000400000000000000" pitchFamily="2" charset="-78"/>
                        </a:rPr>
                        <a:t>نیکو یوسفی</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2000" dirty="0">
                          <a:effectLst/>
                          <a:cs typeface="B Zar" panose="00000400000000000000" pitchFamily="2" charset="-78"/>
                        </a:rPr>
                        <a:t>نیکو یوسفی</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latin typeface="Calibri" panose="020F0502020204030204" pitchFamily="34" charset="0"/>
                          <a:ea typeface="Calibri" panose="020F0502020204030204" pitchFamily="34" charset="0"/>
                          <a:cs typeface="B Zar" panose="00000400000000000000" pitchFamily="2" charset="-78"/>
                        </a:rPr>
                        <a:t>-</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2000" dirty="0">
                          <a:effectLst/>
                          <a:cs typeface="B Zar" panose="00000400000000000000" pitchFamily="2" charset="-78"/>
                        </a:rPr>
                        <a:t>مجازی-سال تحویل</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2000" dirty="0">
                          <a:effectLst/>
                          <a:cs typeface="B Zar" panose="00000400000000000000" pitchFamily="2" charset="-78"/>
                        </a:rPr>
                        <a:t>سه قسمت یک ساعته</a:t>
                      </a:r>
                    </a:p>
                  </a:txBody>
                  <a:tcPr marL="68580" marR="68580" marT="0" marB="0" anchor="ctr"/>
                </a:tc>
                <a:tc>
                  <a:txBody>
                    <a:bodyPr/>
                    <a:lstStyle/>
                    <a:p>
                      <a:pPr marL="0" marR="0" algn="ctr" rtl="1">
                        <a:lnSpc>
                          <a:spcPct val="107000"/>
                        </a:lnSpc>
                        <a:spcBef>
                          <a:spcPts val="0"/>
                        </a:spcBef>
                        <a:spcAft>
                          <a:spcPts val="0"/>
                        </a:spcAft>
                      </a:pPr>
                      <a:r>
                        <a:rPr lang="fa-IR" sz="2000" dirty="0">
                          <a:effectLst/>
                          <a:cs typeface="B Zar" panose="00000400000000000000" pitchFamily="2" charset="-78"/>
                        </a:rPr>
                        <a:t>بسته موسیقی شادباش نوروز</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en-US" sz="2000" dirty="0">
                          <a:effectLst/>
                          <a:cs typeface="B Zar" panose="00000400000000000000" pitchFamily="2" charset="-78"/>
                        </a:rPr>
                        <a:t> </a:t>
                      </a:r>
                      <a:r>
                        <a:rPr lang="fa-IR" sz="2000" dirty="0">
                          <a:effectLst/>
                          <a:cs typeface="B Zar" panose="00000400000000000000" pitchFamily="2" charset="-78"/>
                        </a:rPr>
                        <a:t>بسته موسیقی شادباش نوروز</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3938880765"/>
                  </a:ext>
                </a:extLst>
              </a:tr>
            </a:tbl>
          </a:graphicData>
        </a:graphic>
      </p:graphicFrame>
      <p:sp>
        <p:nvSpPr>
          <p:cNvPr id="6" name="TextBox 5">
            <a:extLst>
              <a:ext uri="{FF2B5EF4-FFF2-40B4-BE49-F238E27FC236}">
                <a16:creationId xmlns:a16="http://schemas.microsoft.com/office/drawing/2014/main" id="{C7602F7B-0A15-0B28-AA06-83C4D5AF280E}"/>
              </a:ext>
            </a:extLst>
          </p:cNvPr>
          <p:cNvSpPr txBox="1"/>
          <p:nvPr/>
        </p:nvSpPr>
        <p:spPr>
          <a:xfrm>
            <a:off x="912474" y="1246656"/>
            <a:ext cx="2891386" cy="461665"/>
          </a:xfrm>
          <a:prstGeom prst="rect">
            <a:avLst/>
          </a:prstGeom>
          <a:noFill/>
        </p:spPr>
        <p:txBody>
          <a:bodyPr wrap="square" rtlCol="0">
            <a:spAutoFit/>
          </a:bodyPr>
          <a:lstStyle/>
          <a:p>
            <a:pPr algn="r" rtl="1"/>
            <a:r>
              <a:rPr lang="fa-IR" sz="2400" b="1" dirty="0">
                <a:cs typeface="B Zar" panose="00000400000000000000" pitchFamily="2" charset="-78"/>
              </a:rPr>
              <a:t>ویژه برنامه سال تحویل</a:t>
            </a:r>
          </a:p>
        </p:txBody>
      </p:sp>
    </p:spTree>
    <p:extLst>
      <p:ext uri="{BB962C8B-B14F-4D97-AF65-F5344CB8AC3E}">
        <p14:creationId xmlns:p14="http://schemas.microsoft.com/office/powerpoint/2010/main" val="30730286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258DD-909B-99ED-5355-DCA931D65EF3}"/>
              </a:ext>
            </a:extLst>
          </p:cNvPr>
          <p:cNvSpPr>
            <a:spLocks noGrp="1"/>
          </p:cNvSpPr>
          <p:nvPr>
            <p:ph type="title"/>
          </p:nvPr>
        </p:nvSpPr>
        <p:spPr>
          <a:xfrm>
            <a:off x="7868992" y="510637"/>
            <a:ext cx="4108360" cy="705119"/>
          </a:xfrm>
        </p:spPr>
        <p:txBody>
          <a:bodyPr/>
          <a:lstStyle/>
          <a:p>
            <a:pPr algn="r" rtl="1"/>
            <a:r>
              <a:rPr lang="fa-IR" sz="3600" dirty="0"/>
              <a:t>رادیو پیام و آوا</a:t>
            </a:r>
            <a:endParaRPr lang="en-US" sz="3600" dirty="0"/>
          </a:p>
        </p:txBody>
      </p:sp>
      <p:graphicFrame>
        <p:nvGraphicFramePr>
          <p:cNvPr id="9" name="Table 8"/>
          <p:cNvGraphicFramePr>
            <a:graphicFrameLocks noGrp="1"/>
          </p:cNvGraphicFramePr>
          <p:nvPr>
            <p:extLst>
              <p:ext uri="{D42A27DB-BD31-4B8C-83A1-F6EECF244321}">
                <p14:modId xmlns:p14="http://schemas.microsoft.com/office/powerpoint/2010/main" val="1494258718"/>
              </p:ext>
            </p:extLst>
          </p:nvPr>
        </p:nvGraphicFramePr>
        <p:xfrm>
          <a:off x="577621" y="2279560"/>
          <a:ext cx="11243258" cy="4314424"/>
        </p:xfrm>
        <a:graphic>
          <a:graphicData uri="http://schemas.openxmlformats.org/drawingml/2006/table">
            <a:tbl>
              <a:tblPr rtl="1" firstRow="1" firstCol="1" bandRow="1">
                <a:tableStyleId>{5C22544A-7EE6-4342-B048-85BDC9FD1C3A}</a:tableStyleId>
              </a:tblPr>
              <a:tblGrid>
                <a:gridCol w="932915">
                  <a:extLst>
                    <a:ext uri="{9D8B030D-6E8A-4147-A177-3AD203B41FA5}">
                      <a16:colId xmlns:a16="http://schemas.microsoft.com/office/drawing/2014/main" val="466725579"/>
                    </a:ext>
                  </a:extLst>
                </a:gridCol>
                <a:gridCol w="1031117">
                  <a:extLst>
                    <a:ext uri="{9D8B030D-6E8A-4147-A177-3AD203B41FA5}">
                      <a16:colId xmlns:a16="http://schemas.microsoft.com/office/drawing/2014/main" val="2670177323"/>
                    </a:ext>
                  </a:extLst>
                </a:gridCol>
                <a:gridCol w="810980">
                  <a:extLst>
                    <a:ext uri="{9D8B030D-6E8A-4147-A177-3AD203B41FA5}">
                      <a16:colId xmlns:a16="http://schemas.microsoft.com/office/drawing/2014/main" val="2107083406"/>
                    </a:ext>
                  </a:extLst>
                </a:gridCol>
                <a:gridCol w="1824093">
                  <a:extLst>
                    <a:ext uri="{9D8B030D-6E8A-4147-A177-3AD203B41FA5}">
                      <a16:colId xmlns:a16="http://schemas.microsoft.com/office/drawing/2014/main" val="724526331"/>
                    </a:ext>
                  </a:extLst>
                </a:gridCol>
                <a:gridCol w="883814">
                  <a:extLst>
                    <a:ext uri="{9D8B030D-6E8A-4147-A177-3AD203B41FA5}">
                      <a16:colId xmlns:a16="http://schemas.microsoft.com/office/drawing/2014/main" val="3466390094"/>
                    </a:ext>
                  </a:extLst>
                </a:gridCol>
                <a:gridCol w="883814">
                  <a:extLst>
                    <a:ext uri="{9D8B030D-6E8A-4147-A177-3AD203B41FA5}">
                      <a16:colId xmlns:a16="http://schemas.microsoft.com/office/drawing/2014/main" val="4179613895"/>
                    </a:ext>
                  </a:extLst>
                </a:gridCol>
                <a:gridCol w="1976306">
                  <a:extLst>
                    <a:ext uri="{9D8B030D-6E8A-4147-A177-3AD203B41FA5}">
                      <a16:colId xmlns:a16="http://schemas.microsoft.com/office/drawing/2014/main" val="3386888089"/>
                    </a:ext>
                  </a:extLst>
                </a:gridCol>
                <a:gridCol w="2900219">
                  <a:extLst>
                    <a:ext uri="{9D8B030D-6E8A-4147-A177-3AD203B41FA5}">
                      <a16:colId xmlns:a16="http://schemas.microsoft.com/office/drawing/2014/main" val="457169077"/>
                    </a:ext>
                  </a:extLst>
                </a:gridCol>
              </a:tblGrid>
              <a:tr h="1071202">
                <a:tc>
                  <a:txBody>
                    <a:bodyPr/>
                    <a:lstStyle/>
                    <a:p>
                      <a:pPr marL="0" marR="0" algn="ctr" rtl="1">
                        <a:lnSpc>
                          <a:spcPct val="107000"/>
                        </a:lnSpc>
                        <a:spcBef>
                          <a:spcPts val="0"/>
                        </a:spcBef>
                        <a:spcAft>
                          <a:spcPts val="0"/>
                        </a:spcAft>
                      </a:pPr>
                      <a:r>
                        <a:rPr lang="fa-IR" sz="1800" dirty="0">
                          <a:effectLst/>
                          <a:cs typeface="B Zar" panose="00000400000000000000" pitchFamily="2" charset="-78"/>
                        </a:rPr>
                        <a:t>نام برنامه</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تهیه کننده</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مجریان</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میهمانان ویژه برنامه</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ساعت پخش</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مدت</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رویکرد ویژه برنامه</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خلاصه برنامه</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1667881239"/>
                  </a:ext>
                </a:extLst>
              </a:tr>
              <a:tr h="1621611">
                <a:tc>
                  <a:txBody>
                    <a:bodyPr/>
                    <a:lstStyle/>
                    <a:p>
                      <a:pPr marL="0" marR="0" algn="ctr" rtl="1">
                        <a:lnSpc>
                          <a:spcPct val="107000"/>
                        </a:lnSpc>
                        <a:spcBef>
                          <a:spcPts val="0"/>
                        </a:spcBef>
                        <a:spcAft>
                          <a:spcPts val="0"/>
                        </a:spcAft>
                      </a:pPr>
                      <a:r>
                        <a:rPr lang="fa-IR" sz="1800" dirty="0">
                          <a:effectLst/>
                          <a:cs typeface="B Zar" panose="00000400000000000000" pitchFamily="2" charset="-78"/>
                        </a:rPr>
                        <a:t>پیام نوروز</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متغیر</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متغیر</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گویندگان و پیشکسوتان</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6تا 10 صبح</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4ساعت</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فراهم آوردن لحظات شاد و مفرح</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پخش موسیقی های محلی و گفتگو با پیش کسوتان رادیو و سنت و آداب نوروز در نقاط مختلف کشور</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1552991303"/>
                  </a:ext>
                </a:extLst>
              </a:tr>
              <a:tr h="1621611">
                <a:tc>
                  <a:txBody>
                    <a:bodyPr/>
                    <a:lstStyle/>
                    <a:p>
                      <a:pPr marL="0" marR="0" algn="ctr" rtl="1">
                        <a:lnSpc>
                          <a:spcPct val="107000"/>
                        </a:lnSpc>
                        <a:spcBef>
                          <a:spcPts val="0"/>
                        </a:spcBef>
                        <a:spcAft>
                          <a:spcPts val="0"/>
                        </a:spcAft>
                      </a:pPr>
                      <a:r>
                        <a:rPr lang="fa-IR" sz="1800">
                          <a:effectLst/>
                          <a:cs typeface="B Zar" panose="00000400000000000000" pitchFamily="2" charset="-78"/>
                        </a:rPr>
                        <a:t>آوای نوروز</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متغیر</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متغیر</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گویندگان و پیشکسوتان</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6تا 10 صبح</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4ساعت</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فراهم آوردن لحظات شاد و مفرح</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پخش موسیقی های محلی و گفتگو با پیش کسوتان رادیو و سنت و آداب نوروز در نقاط مختلف کشور</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4045631406"/>
                  </a:ext>
                </a:extLst>
              </a:tr>
            </a:tbl>
          </a:graphicData>
        </a:graphic>
      </p:graphicFrame>
      <p:sp>
        <p:nvSpPr>
          <p:cNvPr id="10" name="Rectangle 2"/>
          <p:cNvSpPr>
            <a:spLocks noChangeArrowheads="1"/>
          </p:cNvSpPr>
          <p:nvPr/>
        </p:nvSpPr>
        <p:spPr bwMode="auto">
          <a:xfrm>
            <a:off x="1728788" y="34845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TextBox 5">
            <a:extLst>
              <a:ext uri="{FF2B5EF4-FFF2-40B4-BE49-F238E27FC236}">
                <a16:creationId xmlns:a16="http://schemas.microsoft.com/office/drawing/2014/main" id="{C7602F7B-0A15-0B28-AA06-83C4D5AF280E}"/>
              </a:ext>
            </a:extLst>
          </p:cNvPr>
          <p:cNvSpPr txBox="1"/>
          <p:nvPr/>
        </p:nvSpPr>
        <p:spPr>
          <a:xfrm>
            <a:off x="912474" y="1246656"/>
            <a:ext cx="2891386" cy="461665"/>
          </a:xfrm>
          <a:prstGeom prst="rect">
            <a:avLst/>
          </a:prstGeom>
          <a:noFill/>
        </p:spPr>
        <p:txBody>
          <a:bodyPr wrap="square" rtlCol="0">
            <a:spAutoFit/>
          </a:bodyPr>
          <a:lstStyle/>
          <a:p>
            <a:pPr algn="r" rtl="1"/>
            <a:r>
              <a:rPr lang="fa-IR" sz="2400" b="1" dirty="0">
                <a:cs typeface="B Zar" panose="00000400000000000000" pitchFamily="2" charset="-78"/>
              </a:rPr>
              <a:t>ویژه برنامه سال تحویل</a:t>
            </a:r>
          </a:p>
        </p:txBody>
      </p:sp>
    </p:spTree>
    <p:extLst>
      <p:ext uri="{BB962C8B-B14F-4D97-AF65-F5344CB8AC3E}">
        <p14:creationId xmlns:p14="http://schemas.microsoft.com/office/powerpoint/2010/main" val="23580354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14DD4-5827-9EED-985E-401B6AC67E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267786-DBC2-A85A-049B-F2E4EE1CC379}"/>
              </a:ext>
            </a:extLst>
          </p:cNvPr>
          <p:cNvSpPr>
            <a:spLocks noGrp="1"/>
          </p:cNvSpPr>
          <p:nvPr>
            <p:ph type="title"/>
          </p:nvPr>
        </p:nvSpPr>
        <p:spPr>
          <a:xfrm>
            <a:off x="8615966" y="510637"/>
            <a:ext cx="3062915" cy="705119"/>
          </a:xfrm>
        </p:spPr>
        <p:txBody>
          <a:bodyPr/>
          <a:lstStyle/>
          <a:p>
            <a:pPr algn="r" rtl="1"/>
            <a:r>
              <a:rPr lang="fa-IR" dirty="0"/>
              <a:t>رادیو تهران</a:t>
            </a: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110885573"/>
              </p:ext>
            </p:extLst>
          </p:nvPr>
        </p:nvGraphicFramePr>
        <p:xfrm>
          <a:off x="525779" y="2356834"/>
          <a:ext cx="11153102" cy="4262907"/>
        </p:xfrm>
        <a:graphic>
          <a:graphicData uri="http://schemas.openxmlformats.org/drawingml/2006/table">
            <a:tbl>
              <a:tblPr rtl="1" firstRow="1" firstCol="1" bandRow="1">
                <a:tableStyleId>{5C22544A-7EE6-4342-B048-85BDC9FD1C3A}</a:tableStyleId>
              </a:tblPr>
              <a:tblGrid>
                <a:gridCol w="901791">
                  <a:extLst>
                    <a:ext uri="{9D8B030D-6E8A-4147-A177-3AD203B41FA5}">
                      <a16:colId xmlns:a16="http://schemas.microsoft.com/office/drawing/2014/main" val="1168065152"/>
                    </a:ext>
                  </a:extLst>
                </a:gridCol>
                <a:gridCol w="1014713">
                  <a:extLst>
                    <a:ext uri="{9D8B030D-6E8A-4147-A177-3AD203B41FA5}">
                      <a16:colId xmlns:a16="http://schemas.microsoft.com/office/drawing/2014/main" val="122006719"/>
                    </a:ext>
                  </a:extLst>
                </a:gridCol>
                <a:gridCol w="1014713">
                  <a:extLst>
                    <a:ext uri="{9D8B030D-6E8A-4147-A177-3AD203B41FA5}">
                      <a16:colId xmlns:a16="http://schemas.microsoft.com/office/drawing/2014/main" val="1141490559"/>
                    </a:ext>
                  </a:extLst>
                </a:gridCol>
                <a:gridCol w="1241539">
                  <a:extLst>
                    <a:ext uri="{9D8B030D-6E8A-4147-A177-3AD203B41FA5}">
                      <a16:colId xmlns:a16="http://schemas.microsoft.com/office/drawing/2014/main" val="4220974618"/>
                    </a:ext>
                  </a:extLst>
                </a:gridCol>
                <a:gridCol w="900015">
                  <a:extLst>
                    <a:ext uri="{9D8B030D-6E8A-4147-A177-3AD203B41FA5}">
                      <a16:colId xmlns:a16="http://schemas.microsoft.com/office/drawing/2014/main" val="3004685231"/>
                    </a:ext>
                  </a:extLst>
                </a:gridCol>
                <a:gridCol w="696965">
                  <a:extLst>
                    <a:ext uri="{9D8B030D-6E8A-4147-A177-3AD203B41FA5}">
                      <a16:colId xmlns:a16="http://schemas.microsoft.com/office/drawing/2014/main" val="50596019"/>
                    </a:ext>
                  </a:extLst>
                </a:gridCol>
                <a:gridCol w="1895486">
                  <a:extLst>
                    <a:ext uri="{9D8B030D-6E8A-4147-A177-3AD203B41FA5}">
                      <a16:colId xmlns:a16="http://schemas.microsoft.com/office/drawing/2014/main" val="2728841787"/>
                    </a:ext>
                  </a:extLst>
                </a:gridCol>
                <a:gridCol w="3487880">
                  <a:extLst>
                    <a:ext uri="{9D8B030D-6E8A-4147-A177-3AD203B41FA5}">
                      <a16:colId xmlns:a16="http://schemas.microsoft.com/office/drawing/2014/main" val="1754228909"/>
                    </a:ext>
                  </a:extLst>
                </a:gridCol>
              </a:tblGrid>
              <a:tr h="871258">
                <a:tc>
                  <a:txBody>
                    <a:bodyPr/>
                    <a:lstStyle/>
                    <a:p>
                      <a:pPr marL="0" marR="0" algn="ctr" rtl="1">
                        <a:lnSpc>
                          <a:spcPct val="107000"/>
                        </a:lnSpc>
                        <a:spcBef>
                          <a:spcPts val="0"/>
                        </a:spcBef>
                        <a:spcAft>
                          <a:spcPts val="0"/>
                        </a:spcAft>
                      </a:pPr>
                      <a:r>
                        <a:rPr lang="fa-IR" sz="1800">
                          <a:effectLst/>
                          <a:cs typeface="B Zar" panose="00000400000000000000" pitchFamily="2" charset="-78"/>
                        </a:rPr>
                        <a:t>نام برنامه</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تهیه کننده</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مجریان</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میهمانان ویژه برنامه</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ساعت پخش</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مدت</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رویکرد ویژه برنامه</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خلاصه برنامه</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2568713865"/>
                  </a:ext>
                </a:extLst>
              </a:tr>
              <a:tr h="3391649">
                <a:tc>
                  <a:txBody>
                    <a:bodyPr/>
                    <a:lstStyle/>
                    <a:p>
                      <a:pPr marL="0" marR="0" algn="ctr" rtl="1">
                        <a:lnSpc>
                          <a:spcPct val="107000"/>
                        </a:lnSpc>
                        <a:spcBef>
                          <a:spcPts val="0"/>
                        </a:spcBef>
                        <a:spcAft>
                          <a:spcPts val="0"/>
                        </a:spcAft>
                      </a:pPr>
                      <a:r>
                        <a:rPr lang="fa-IR" sz="2000">
                          <a:effectLst/>
                          <a:cs typeface="B Zar" panose="00000400000000000000" pitchFamily="2" charset="-78"/>
                        </a:rPr>
                        <a:t>اینک بهار</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2000">
                          <a:effectLst/>
                          <a:cs typeface="B Zar" panose="00000400000000000000" pitchFamily="2" charset="-78"/>
                        </a:rPr>
                        <a:t>مریم آصفی</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2000">
                          <a:effectLst/>
                          <a:cs typeface="B Zar" panose="00000400000000000000" pitchFamily="2" charset="-78"/>
                        </a:rPr>
                        <a:t>علی یگانه</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2000" dirty="0">
                          <a:effectLst/>
                          <a:cs typeface="B Zar" panose="00000400000000000000" pitchFamily="2" charset="-78"/>
                        </a:rPr>
                        <a:t>وزیر علوم/</a:t>
                      </a:r>
                      <a:br>
                        <a:rPr lang="fa-IR" sz="2000" dirty="0">
                          <a:effectLst/>
                          <a:cs typeface="B Zar" panose="00000400000000000000" pitchFamily="2" charset="-78"/>
                        </a:rPr>
                      </a:br>
                      <a:r>
                        <a:rPr lang="fa-IR" sz="2000" dirty="0">
                          <a:effectLst/>
                          <a:cs typeface="B Zar" panose="00000400000000000000" pitchFamily="2" charset="-78"/>
                        </a:rPr>
                        <a:t>امیر تاجیک (خواننده)</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2000" dirty="0">
                          <a:effectLst/>
                          <a:cs typeface="B Zar" panose="00000400000000000000" pitchFamily="2" charset="-78"/>
                        </a:rPr>
                        <a:t>5:00</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2000" dirty="0">
                          <a:effectLst/>
                          <a:cs typeface="B Zar" panose="00000400000000000000" pitchFamily="2" charset="-78"/>
                        </a:rPr>
                        <a:t>4:00</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2000" dirty="0">
                          <a:effectLst/>
                          <a:cs typeface="B Zar" panose="00000400000000000000" pitchFamily="2" charset="-78"/>
                        </a:rPr>
                        <a:t>نشاط و امیدبخشی به ساکنان پایتخت با ایجاد حال خوب </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2000" dirty="0">
                          <a:effectLst/>
                          <a:cs typeface="B Zar" panose="00000400000000000000" pitchFamily="2" charset="-78"/>
                        </a:rPr>
                        <a:t>بخش های ادبی مرتبط با نوروز</a:t>
                      </a:r>
                      <a:br>
                        <a:rPr lang="fa-IR" sz="2000" dirty="0">
                          <a:effectLst/>
                          <a:cs typeface="B Zar" panose="00000400000000000000" pitchFamily="2" charset="-78"/>
                        </a:rPr>
                      </a:br>
                      <a:r>
                        <a:rPr lang="fa-IR" sz="2000" dirty="0">
                          <a:effectLst/>
                          <a:cs typeface="B Zar" panose="00000400000000000000" pitchFamily="2" charset="-78"/>
                        </a:rPr>
                        <a:t>آئین فروردگان زبان زدهای نوروز و ... با زبان پارسی اصیل</a:t>
                      </a:r>
                      <a:br>
                        <a:rPr lang="fa-IR" sz="2000" dirty="0">
                          <a:effectLst/>
                          <a:cs typeface="B Zar" panose="00000400000000000000" pitchFamily="2" charset="-78"/>
                        </a:rPr>
                      </a:br>
                      <a:r>
                        <a:rPr lang="fa-IR" sz="2000" dirty="0">
                          <a:effectLst/>
                          <a:cs typeface="B Zar" panose="00000400000000000000" pitchFamily="2" charset="-78"/>
                        </a:rPr>
                        <a:t>تکریم خانواده شهدا</a:t>
                      </a:r>
                      <a:br>
                        <a:rPr lang="fa-IR" sz="2000" dirty="0">
                          <a:effectLst/>
                          <a:cs typeface="B Zar" panose="00000400000000000000" pitchFamily="2" charset="-78"/>
                        </a:rPr>
                      </a:br>
                      <a:r>
                        <a:rPr lang="fa-IR" sz="2000" dirty="0">
                          <a:effectLst/>
                          <a:cs typeface="B Zar" panose="00000400000000000000" pitchFamily="2" charset="-78"/>
                        </a:rPr>
                        <a:t>گروه موسیقی و ساز و سورنا</a:t>
                      </a:r>
                      <a:br>
                        <a:rPr lang="fa-IR" sz="2000" dirty="0">
                          <a:effectLst/>
                          <a:cs typeface="B Zar" panose="00000400000000000000" pitchFamily="2" charset="-78"/>
                        </a:rPr>
                      </a:br>
                      <a:r>
                        <a:rPr lang="fa-IR" sz="2000" dirty="0">
                          <a:effectLst/>
                          <a:cs typeface="B Zar" panose="00000400000000000000" pitchFamily="2" charset="-78"/>
                        </a:rPr>
                        <a:t>گفتگو با ورزشکاران و هنرمندان</a:t>
                      </a:r>
                      <a:br>
                        <a:rPr lang="fa-IR" sz="2000" dirty="0">
                          <a:effectLst/>
                          <a:cs typeface="B Zar" panose="00000400000000000000" pitchFamily="2" charset="-78"/>
                        </a:rPr>
                      </a:br>
                      <a:r>
                        <a:rPr lang="fa-IR" sz="2000" dirty="0">
                          <a:effectLst/>
                          <a:cs typeface="B Zar" panose="00000400000000000000" pitchFamily="2" charset="-78"/>
                        </a:rPr>
                        <a:t>حال و هوای معنوی در امامزاده ها و اماکن مذهبی</a:t>
                      </a:r>
                      <a:br>
                        <a:rPr lang="fa-IR" sz="2000" dirty="0">
                          <a:effectLst/>
                          <a:cs typeface="B Zar" panose="00000400000000000000" pitchFamily="2" charset="-78"/>
                        </a:rPr>
                      </a:br>
                      <a:r>
                        <a:rPr lang="fa-IR" sz="2000" dirty="0">
                          <a:effectLst/>
                          <a:cs typeface="B Zar" panose="00000400000000000000" pitchFamily="2" charset="-78"/>
                        </a:rPr>
                        <a:t>نوروز در اسلام</a:t>
                      </a:r>
                      <a:br>
                        <a:rPr lang="fa-IR" sz="2000" dirty="0">
                          <a:effectLst/>
                          <a:cs typeface="B Zar" panose="00000400000000000000" pitchFamily="2" charset="-78"/>
                        </a:rPr>
                      </a:br>
                      <a:r>
                        <a:rPr lang="fa-IR" sz="2000" dirty="0">
                          <a:effectLst/>
                          <a:cs typeface="B Zar" panose="00000400000000000000" pitchFamily="2" charset="-78"/>
                        </a:rPr>
                        <a:t>گفتگو با سفیر تاجیکستان</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1839580391"/>
                  </a:ext>
                </a:extLst>
              </a:tr>
            </a:tbl>
          </a:graphicData>
        </a:graphic>
      </p:graphicFrame>
      <p:sp>
        <p:nvSpPr>
          <p:cNvPr id="7" name="TextBox 6">
            <a:extLst>
              <a:ext uri="{FF2B5EF4-FFF2-40B4-BE49-F238E27FC236}">
                <a16:creationId xmlns:a16="http://schemas.microsoft.com/office/drawing/2014/main" id="{C7602F7B-0A15-0B28-AA06-83C4D5AF280E}"/>
              </a:ext>
            </a:extLst>
          </p:cNvPr>
          <p:cNvSpPr txBox="1"/>
          <p:nvPr/>
        </p:nvSpPr>
        <p:spPr>
          <a:xfrm>
            <a:off x="912474" y="1246656"/>
            <a:ext cx="2891386" cy="461665"/>
          </a:xfrm>
          <a:prstGeom prst="rect">
            <a:avLst/>
          </a:prstGeom>
          <a:noFill/>
        </p:spPr>
        <p:txBody>
          <a:bodyPr wrap="square" rtlCol="0">
            <a:spAutoFit/>
          </a:bodyPr>
          <a:lstStyle/>
          <a:p>
            <a:pPr algn="r" rtl="1"/>
            <a:r>
              <a:rPr lang="fa-IR" sz="2400" b="1" dirty="0">
                <a:cs typeface="B Zar" panose="00000400000000000000" pitchFamily="2" charset="-78"/>
              </a:rPr>
              <a:t>ویژه برنامه سال تحویل</a:t>
            </a:r>
          </a:p>
        </p:txBody>
      </p:sp>
    </p:spTree>
    <p:extLst>
      <p:ext uri="{BB962C8B-B14F-4D97-AF65-F5344CB8AC3E}">
        <p14:creationId xmlns:p14="http://schemas.microsoft.com/office/powerpoint/2010/main" val="33502922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14DD4-5827-9EED-985E-401B6AC67E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267786-DBC2-A85A-049B-F2E4EE1CC379}"/>
              </a:ext>
            </a:extLst>
          </p:cNvPr>
          <p:cNvSpPr>
            <a:spLocks noGrp="1"/>
          </p:cNvSpPr>
          <p:nvPr>
            <p:ph type="title"/>
          </p:nvPr>
        </p:nvSpPr>
        <p:spPr>
          <a:xfrm>
            <a:off x="8615966" y="510637"/>
            <a:ext cx="3062915" cy="705119"/>
          </a:xfrm>
        </p:spPr>
        <p:txBody>
          <a:bodyPr/>
          <a:lstStyle/>
          <a:p>
            <a:pPr algn="r" rtl="1"/>
            <a:r>
              <a:rPr lang="fa-IR" dirty="0"/>
              <a:t>رادیو جوان</a:t>
            </a: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4019848419"/>
              </p:ext>
            </p:extLst>
          </p:nvPr>
        </p:nvGraphicFramePr>
        <p:xfrm>
          <a:off x="502277" y="2400377"/>
          <a:ext cx="11176604" cy="4167847"/>
        </p:xfrm>
        <a:graphic>
          <a:graphicData uri="http://schemas.openxmlformats.org/drawingml/2006/table">
            <a:tbl>
              <a:tblPr rtl="1" firstRow="1" firstCol="1" bandRow="1">
                <a:tableStyleId>{5C22544A-7EE6-4342-B048-85BDC9FD1C3A}</a:tableStyleId>
              </a:tblPr>
              <a:tblGrid>
                <a:gridCol w="1185662">
                  <a:extLst>
                    <a:ext uri="{9D8B030D-6E8A-4147-A177-3AD203B41FA5}">
                      <a16:colId xmlns:a16="http://schemas.microsoft.com/office/drawing/2014/main" val="4058775604"/>
                    </a:ext>
                  </a:extLst>
                </a:gridCol>
                <a:gridCol w="854373">
                  <a:extLst>
                    <a:ext uri="{9D8B030D-6E8A-4147-A177-3AD203B41FA5}">
                      <a16:colId xmlns:a16="http://schemas.microsoft.com/office/drawing/2014/main" val="3652858625"/>
                    </a:ext>
                  </a:extLst>
                </a:gridCol>
                <a:gridCol w="1063608">
                  <a:extLst>
                    <a:ext uri="{9D8B030D-6E8A-4147-A177-3AD203B41FA5}">
                      <a16:colId xmlns:a16="http://schemas.microsoft.com/office/drawing/2014/main" val="1556755729"/>
                    </a:ext>
                  </a:extLst>
                </a:gridCol>
                <a:gridCol w="1516949">
                  <a:extLst>
                    <a:ext uri="{9D8B030D-6E8A-4147-A177-3AD203B41FA5}">
                      <a16:colId xmlns:a16="http://schemas.microsoft.com/office/drawing/2014/main" val="2764020698"/>
                    </a:ext>
                  </a:extLst>
                </a:gridCol>
                <a:gridCol w="732321">
                  <a:extLst>
                    <a:ext uri="{9D8B030D-6E8A-4147-A177-3AD203B41FA5}">
                      <a16:colId xmlns:a16="http://schemas.microsoft.com/office/drawing/2014/main" val="630944111"/>
                    </a:ext>
                  </a:extLst>
                </a:gridCol>
                <a:gridCol w="644267">
                  <a:extLst>
                    <a:ext uri="{9D8B030D-6E8A-4147-A177-3AD203B41FA5}">
                      <a16:colId xmlns:a16="http://schemas.microsoft.com/office/drawing/2014/main" val="2627696626"/>
                    </a:ext>
                  </a:extLst>
                </a:gridCol>
                <a:gridCol w="1359152">
                  <a:extLst>
                    <a:ext uri="{9D8B030D-6E8A-4147-A177-3AD203B41FA5}">
                      <a16:colId xmlns:a16="http://schemas.microsoft.com/office/drawing/2014/main" val="2311552746"/>
                    </a:ext>
                  </a:extLst>
                </a:gridCol>
                <a:gridCol w="3820272">
                  <a:extLst>
                    <a:ext uri="{9D8B030D-6E8A-4147-A177-3AD203B41FA5}">
                      <a16:colId xmlns:a16="http://schemas.microsoft.com/office/drawing/2014/main" val="3410264451"/>
                    </a:ext>
                  </a:extLst>
                </a:gridCol>
              </a:tblGrid>
              <a:tr h="1241287">
                <a:tc>
                  <a:txBody>
                    <a:bodyPr/>
                    <a:lstStyle/>
                    <a:p>
                      <a:pPr marL="0" marR="0" algn="ctr" rtl="1">
                        <a:lnSpc>
                          <a:spcPct val="107000"/>
                        </a:lnSpc>
                        <a:spcBef>
                          <a:spcPts val="0"/>
                        </a:spcBef>
                        <a:spcAft>
                          <a:spcPts val="0"/>
                        </a:spcAft>
                      </a:pPr>
                      <a:r>
                        <a:rPr lang="fa-IR" sz="1800">
                          <a:effectLst/>
                          <a:cs typeface="B Zar" panose="00000400000000000000" pitchFamily="2" charset="-78"/>
                        </a:rPr>
                        <a:t>نام برنامه</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تهیه کننده</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مجریان</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میهمانان ویژه برنامه</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ساعت پخش</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مدت</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رویکرد ویژه برنامه</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خلاصه برنامه</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3260217565"/>
                  </a:ext>
                </a:extLst>
              </a:tr>
              <a:tr h="2926560">
                <a:tc>
                  <a:txBody>
                    <a:bodyPr/>
                    <a:lstStyle/>
                    <a:p>
                      <a:pPr marL="0" marR="0" algn="ctr" rtl="1">
                        <a:lnSpc>
                          <a:spcPct val="107000"/>
                        </a:lnSpc>
                        <a:spcBef>
                          <a:spcPts val="0"/>
                        </a:spcBef>
                        <a:spcAft>
                          <a:spcPts val="0"/>
                        </a:spcAft>
                      </a:pPr>
                      <a:r>
                        <a:rPr lang="fa-IR" sz="1800">
                          <a:effectLst/>
                          <a:cs typeface="B Zar" panose="00000400000000000000" pitchFamily="2" charset="-78"/>
                        </a:rPr>
                        <a:t>سحرِ سالِ سه</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عباس پیری و فریبرز گلبن</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فرزاد حسنی، آرزو جعفرپور، پیمان طالبی</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دکتر مینو خانی، دکتر شهرام کجوری، امیر یل ارجمند، نیما نکیسا و ...</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22:00</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10:30</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تفریحی، معارفی</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2000" dirty="0">
                          <a:effectLst/>
                          <a:cs typeface="B Zar" panose="00000400000000000000" pitchFamily="2" charset="-78"/>
                        </a:rPr>
                        <a:t>ویژه برنامه تحویل سال نو با اجرای فرزاد حسنی در بخش های متنوع، جذاب و شاد مانند: استندآپ کمدی، گزارش های میدانی طنازانه، مصاحبه با مهمانان ویژه و شاخص، شعرخوانی، گفتگو با مهمانان در حوزه های مختلف ورزشی، سینما، تلویزیون و ... با حضور گوینده های شاخص رادیو جوان در طول برنامه</a:t>
                      </a:r>
                      <a:endParaRPr lang="en-US" sz="20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602279263"/>
                  </a:ext>
                </a:extLst>
              </a:tr>
            </a:tbl>
          </a:graphicData>
        </a:graphic>
      </p:graphicFrame>
      <p:sp>
        <p:nvSpPr>
          <p:cNvPr id="6" name="TextBox 5">
            <a:extLst>
              <a:ext uri="{FF2B5EF4-FFF2-40B4-BE49-F238E27FC236}">
                <a16:creationId xmlns:a16="http://schemas.microsoft.com/office/drawing/2014/main" id="{C7602F7B-0A15-0B28-AA06-83C4D5AF280E}"/>
              </a:ext>
            </a:extLst>
          </p:cNvPr>
          <p:cNvSpPr txBox="1"/>
          <p:nvPr/>
        </p:nvSpPr>
        <p:spPr>
          <a:xfrm>
            <a:off x="912474" y="1246656"/>
            <a:ext cx="2891386" cy="461665"/>
          </a:xfrm>
          <a:prstGeom prst="rect">
            <a:avLst/>
          </a:prstGeom>
          <a:noFill/>
        </p:spPr>
        <p:txBody>
          <a:bodyPr wrap="square" rtlCol="0">
            <a:spAutoFit/>
          </a:bodyPr>
          <a:lstStyle/>
          <a:p>
            <a:pPr algn="r" rtl="1"/>
            <a:r>
              <a:rPr lang="fa-IR" sz="2400" b="1" dirty="0">
                <a:cs typeface="B Zar" panose="00000400000000000000" pitchFamily="2" charset="-78"/>
              </a:rPr>
              <a:t>ویژه برنامه سال تحویل</a:t>
            </a:r>
          </a:p>
        </p:txBody>
      </p:sp>
    </p:spTree>
    <p:extLst>
      <p:ext uri="{BB962C8B-B14F-4D97-AF65-F5344CB8AC3E}">
        <p14:creationId xmlns:p14="http://schemas.microsoft.com/office/powerpoint/2010/main" val="40069831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258DD-909B-99ED-5355-DCA931D65EF3}"/>
              </a:ext>
            </a:extLst>
          </p:cNvPr>
          <p:cNvSpPr>
            <a:spLocks noGrp="1"/>
          </p:cNvSpPr>
          <p:nvPr>
            <p:ph type="title"/>
          </p:nvPr>
        </p:nvSpPr>
        <p:spPr>
          <a:xfrm>
            <a:off x="7868992" y="510637"/>
            <a:ext cx="4108360" cy="705119"/>
          </a:xfrm>
        </p:spPr>
        <p:txBody>
          <a:bodyPr/>
          <a:lstStyle/>
          <a:p>
            <a:pPr algn="r" rtl="1"/>
            <a:r>
              <a:rPr lang="fa-IR" sz="3600" dirty="0"/>
              <a:t>رادیو سلامت</a:t>
            </a:r>
            <a:endParaRPr lang="en-US" sz="3600" dirty="0"/>
          </a:p>
        </p:txBody>
      </p:sp>
      <p:graphicFrame>
        <p:nvGraphicFramePr>
          <p:cNvPr id="4" name="Table 3"/>
          <p:cNvGraphicFramePr>
            <a:graphicFrameLocks noGrp="1"/>
          </p:cNvGraphicFramePr>
          <p:nvPr>
            <p:extLst>
              <p:ext uri="{D42A27DB-BD31-4B8C-83A1-F6EECF244321}">
                <p14:modId xmlns:p14="http://schemas.microsoft.com/office/powerpoint/2010/main" val="902635192"/>
              </p:ext>
            </p:extLst>
          </p:nvPr>
        </p:nvGraphicFramePr>
        <p:xfrm>
          <a:off x="464456" y="2148116"/>
          <a:ext cx="11512896" cy="4352688"/>
        </p:xfrm>
        <a:graphic>
          <a:graphicData uri="http://schemas.openxmlformats.org/drawingml/2006/table">
            <a:tbl>
              <a:tblPr rtl="1" firstRow="1" firstCol="1" bandRow="1">
                <a:tableStyleId>{5C22544A-7EE6-4342-B048-85BDC9FD1C3A}</a:tableStyleId>
              </a:tblPr>
              <a:tblGrid>
                <a:gridCol w="880991">
                  <a:extLst>
                    <a:ext uri="{9D8B030D-6E8A-4147-A177-3AD203B41FA5}">
                      <a16:colId xmlns:a16="http://schemas.microsoft.com/office/drawing/2014/main" val="3873207108"/>
                    </a:ext>
                  </a:extLst>
                </a:gridCol>
                <a:gridCol w="863790">
                  <a:extLst>
                    <a:ext uri="{9D8B030D-6E8A-4147-A177-3AD203B41FA5}">
                      <a16:colId xmlns:a16="http://schemas.microsoft.com/office/drawing/2014/main" val="2241448223"/>
                    </a:ext>
                  </a:extLst>
                </a:gridCol>
                <a:gridCol w="1132097">
                  <a:extLst>
                    <a:ext uri="{9D8B030D-6E8A-4147-A177-3AD203B41FA5}">
                      <a16:colId xmlns:a16="http://schemas.microsoft.com/office/drawing/2014/main" val="1316353024"/>
                    </a:ext>
                  </a:extLst>
                </a:gridCol>
                <a:gridCol w="763269">
                  <a:extLst>
                    <a:ext uri="{9D8B030D-6E8A-4147-A177-3AD203B41FA5}">
                      <a16:colId xmlns:a16="http://schemas.microsoft.com/office/drawing/2014/main" val="2619186796"/>
                    </a:ext>
                  </a:extLst>
                </a:gridCol>
                <a:gridCol w="818805">
                  <a:extLst>
                    <a:ext uri="{9D8B030D-6E8A-4147-A177-3AD203B41FA5}">
                      <a16:colId xmlns:a16="http://schemas.microsoft.com/office/drawing/2014/main" val="3268412509"/>
                    </a:ext>
                  </a:extLst>
                </a:gridCol>
                <a:gridCol w="609600">
                  <a:extLst>
                    <a:ext uri="{9D8B030D-6E8A-4147-A177-3AD203B41FA5}">
                      <a16:colId xmlns:a16="http://schemas.microsoft.com/office/drawing/2014/main" val="3148287179"/>
                    </a:ext>
                  </a:extLst>
                </a:gridCol>
                <a:gridCol w="1319978">
                  <a:extLst>
                    <a:ext uri="{9D8B030D-6E8A-4147-A177-3AD203B41FA5}">
                      <a16:colId xmlns:a16="http://schemas.microsoft.com/office/drawing/2014/main" val="3075771493"/>
                    </a:ext>
                  </a:extLst>
                </a:gridCol>
                <a:gridCol w="5124366">
                  <a:extLst>
                    <a:ext uri="{9D8B030D-6E8A-4147-A177-3AD203B41FA5}">
                      <a16:colId xmlns:a16="http://schemas.microsoft.com/office/drawing/2014/main" val="1832339518"/>
                    </a:ext>
                  </a:extLst>
                </a:gridCol>
              </a:tblGrid>
              <a:tr h="1047132">
                <a:tc>
                  <a:txBody>
                    <a:bodyPr/>
                    <a:lstStyle/>
                    <a:p>
                      <a:pPr marL="0" marR="0" algn="ctr" rtl="1">
                        <a:lnSpc>
                          <a:spcPct val="107000"/>
                        </a:lnSpc>
                        <a:spcBef>
                          <a:spcPts val="0"/>
                        </a:spcBef>
                        <a:spcAft>
                          <a:spcPts val="0"/>
                        </a:spcAft>
                      </a:pPr>
                      <a:r>
                        <a:rPr lang="fa-IR" sz="1800" dirty="0">
                          <a:effectLst/>
                          <a:cs typeface="B Zar" panose="00000400000000000000" pitchFamily="2" charset="-78"/>
                        </a:rPr>
                        <a:t>نام برنامه</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تهیه کننده</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مجریان</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میهمانان ویژه برنامه</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ساعت پخش</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مدت</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رویکرد ویژه برنامه</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خلاصه برنامه</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1969855196"/>
                  </a:ext>
                </a:extLst>
              </a:tr>
              <a:tr h="3176524">
                <a:tc>
                  <a:txBody>
                    <a:bodyPr/>
                    <a:lstStyle/>
                    <a:p>
                      <a:pPr marL="0" marR="0" algn="ctr" rtl="1">
                        <a:lnSpc>
                          <a:spcPct val="107000"/>
                        </a:lnSpc>
                        <a:spcBef>
                          <a:spcPts val="0"/>
                        </a:spcBef>
                        <a:spcAft>
                          <a:spcPts val="0"/>
                        </a:spcAft>
                      </a:pPr>
                      <a:r>
                        <a:rPr lang="fa-IR" sz="1800">
                          <a:effectLst/>
                          <a:cs typeface="B Zar" panose="00000400000000000000" pitchFamily="2" charset="-78"/>
                        </a:rPr>
                        <a:t>به بهار سلام کن </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سولماز عطایی</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مسعودخواجه وند/ رضاشجاعی/ سیمارستگاران</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ندارد </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5:00</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2:30</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r" rtl="1">
                        <a:lnSpc>
                          <a:spcPct val="85000"/>
                        </a:lnSpc>
                        <a:spcBef>
                          <a:spcPts val="0"/>
                        </a:spcBef>
                        <a:spcAft>
                          <a:spcPts val="0"/>
                        </a:spcAft>
                      </a:pPr>
                      <a:r>
                        <a:rPr lang="fa-IR" sz="1800" dirty="0">
                          <a:effectLst/>
                          <a:cs typeface="B Zar" panose="00000400000000000000" pitchFamily="2" charset="-78"/>
                        </a:rPr>
                        <a:t>ایجادفضای معنوی لحظات تحویل سال با توجه به ماه رمضان همچمین ایجادشادی ونشاط عید/</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r" rtl="1">
                        <a:lnSpc>
                          <a:spcPct val="80000"/>
                        </a:lnSpc>
                        <a:spcBef>
                          <a:spcPts val="0"/>
                        </a:spcBef>
                        <a:spcAft>
                          <a:spcPts val="0"/>
                        </a:spcAft>
                      </a:pPr>
                      <a:r>
                        <a:rPr lang="fa-IR" sz="1800" dirty="0">
                          <a:effectLst/>
                          <a:cs typeface="B Zar" panose="00000400000000000000" pitchFamily="2" charset="-78"/>
                        </a:rPr>
                        <a:t>این برنامه باهدف ایجادفضای معنوی لحظات تحویل سال با توجه به ماه رمضان همچمین ایجادشادی ونشاط عید-اطلاع رسانی درمورد حال وهوای بهاردرکشورتهیه وتدارک میشود،حضور۳گوینده مجری دربرنامه که هرکدام تداعی کننده یک فصل سال هستند(تابستان-پاییز-زمستان)که به پیشوازبهارآمده اند. طراحی این  فضای برنامه رادرعین زیبایی ،جهت دارومفرح خواهندکرد،ایتمهای طراحی شده شامل:گزارش تولیدی از۴گوشه کشوروازمراکزدرمانی که درلحظه سال تحویل پذیرای بیماران هستند،نمایشهای طنزبامحوریت سلامت در۴بخش(بیماریها-داروها-برنامه های رادیوسلامت درنوروز-وضعیت وموقعیتهای پرسنل درمانی درلحظه تحویل سال)ووکس پاپهای تبریک عیداززبان مردم بالهجه های مختلف-فارسی زبانان که نوروزراجشن میگیرند-...بخشهای موزیکال درموردهفت سین-مهمانی نوروز-..ایتمی احساسی با موضوع رمضان ونوروز-ارتباط زنده بامشهدمقدس واطلاع ازحال وهوای صحن وسرای امام هشتم-ارتباط با هلال احمروتمهیدات نوروزی-ارتباط تلفنی باسردارحسینی رییس فراجا-ارتباط با هواشناسی-وباکس تحویل سال به صورت ازپیش ضبط شده-)</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4236169052"/>
                  </a:ext>
                </a:extLst>
              </a:tr>
            </a:tbl>
          </a:graphicData>
        </a:graphic>
      </p:graphicFrame>
      <p:sp>
        <p:nvSpPr>
          <p:cNvPr id="6" name="TextBox 5">
            <a:extLst>
              <a:ext uri="{FF2B5EF4-FFF2-40B4-BE49-F238E27FC236}">
                <a16:creationId xmlns:a16="http://schemas.microsoft.com/office/drawing/2014/main" id="{C7602F7B-0A15-0B28-AA06-83C4D5AF280E}"/>
              </a:ext>
            </a:extLst>
          </p:cNvPr>
          <p:cNvSpPr txBox="1"/>
          <p:nvPr/>
        </p:nvSpPr>
        <p:spPr>
          <a:xfrm>
            <a:off x="912474" y="1246656"/>
            <a:ext cx="2891386" cy="461665"/>
          </a:xfrm>
          <a:prstGeom prst="rect">
            <a:avLst/>
          </a:prstGeom>
          <a:noFill/>
        </p:spPr>
        <p:txBody>
          <a:bodyPr wrap="square" rtlCol="0">
            <a:spAutoFit/>
          </a:bodyPr>
          <a:lstStyle/>
          <a:p>
            <a:pPr algn="r" rtl="1"/>
            <a:r>
              <a:rPr lang="fa-IR" sz="2400" b="1" dirty="0">
                <a:cs typeface="B Zar" panose="00000400000000000000" pitchFamily="2" charset="-78"/>
              </a:rPr>
              <a:t>ویژه برنامه سال تحویل</a:t>
            </a:r>
          </a:p>
        </p:txBody>
      </p:sp>
    </p:spTree>
    <p:extLst>
      <p:ext uri="{BB962C8B-B14F-4D97-AF65-F5344CB8AC3E}">
        <p14:creationId xmlns:p14="http://schemas.microsoft.com/office/powerpoint/2010/main" val="343823027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258DD-909B-99ED-5355-DCA931D65EF3}"/>
              </a:ext>
            </a:extLst>
          </p:cNvPr>
          <p:cNvSpPr>
            <a:spLocks noGrp="1"/>
          </p:cNvSpPr>
          <p:nvPr>
            <p:ph type="title"/>
          </p:nvPr>
        </p:nvSpPr>
        <p:spPr>
          <a:xfrm>
            <a:off x="7868992" y="510637"/>
            <a:ext cx="4108360" cy="705119"/>
          </a:xfrm>
        </p:spPr>
        <p:txBody>
          <a:bodyPr/>
          <a:lstStyle/>
          <a:p>
            <a:pPr algn="r" rtl="1"/>
            <a:r>
              <a:rPr lang="fa-IR" sz="3600" dirty="0"/>
              <a:t>رادیو صبا</a:t>
            </a:r>
            <a:endParaRPr lang="en-US" sz="3600" dirty="0"/>
          </a:p>
        </p:txBody>
      </p:sp>
      <p:graphicFrame>
        <p:nvGraphicFramePr>
          <p:cNvPr id="3" name="Table 2"/>
          <p:cNvGraphicFramePr>
            <a:graphicFrameLocks noGrp="1"/>
          </p:cNvGraphicFramePr>
          <p:nvPr>
            <p:extLst>
              <p:ext uri="{D42A27DB-BD31-4B8C-83A1-F6EECF244321}">
                <p14:modId xmlns:p14="http://schemas.microsoft.com/office/powerpoint/2010/main" val="3902213376"/>
              </p:ext>
            </p:extLst>
          </p:nvPr>
        </p:nvGraphicFramePr>
        <p:xfrm>
          <a:off x="275772" y="2394856"/>
          <a:ext cx="11582400" cy="3730173"/>
        </p:xfrm>
        <a:graphic>
          <a:graphicData uri="http://schemas.openxmlformats.org/drawingml/2006/table">
            <a:tbl>
              <a:tblPr rtl="1" firstRow="1" firstCol="1" bandRow="1">
                <a:tableStyleId>{5C22544A-7EE6-4342-B048-85BDC9FD1C3A}</a:tableStyleId>
              </a:tblPr>
              <a:tblGrid>
                <a:gridCol w="844848">
                  <a:extLst>
                    <a:ext uri="{9D8B030D-6E8A-4147-A177-3AD203B41FA5}">
                      <a16:colId xmlns:a16="http://schemas.microsoft.com/office/drawing/2014/main" val="728515649"/>
                    </a:ext>
                  </a:extLst>
                </a:gridCol>
                <a:gridCol w="953291">
                  <a:extLst>
                    <a:ext uri="{9D8B030D-6E8A-4147-A177-3AD203B41FA5}">
                      <a16:colId xmlns:a16="http://schemas.microsoft.com/office/drawing/2014/main" val="4063888027"/>
                    </a:ext>
                  </a:extLst>
                </a:gridCol>
                <a:gridCol w="1192033">
                  <a:extLst>
                    <a:ext uri="{9D8B030D-6E8A-4147-A177-3AD203B41FA5}">
                      <a16:colId xmlns:a16="http://schemas.microsoft.com/office/drawing/2014/main" val="625363795"/>
                    </a:ext>
                  </a:extLst>
                </a:gridCol>
                <a:gridCol w="1455156">
                  <a:extLst>
                    <a:ext uri="{9D8B030D-6E8A-4147-A177-3AD203B41FA5}">
                      <a16:colId xmlns:a16="http://schemas.microsoft.com/office/drawing/2014/main" val="1052153206"/>
                    </a:ext>
                  </a:extLst>
                </a:gridCol>
                <a:gridCol w="714548">
                  <a:extLst>
                    <a:ext uri="{9D8B030D-6E8A-4147-A177-3AD203B41FA5}">
                      <a16:colId xmlns:a16="http://schemas.microsoft.com/office/drawing/2014/main" val="3858854985"/>
                    </a:ext>
                  </a:extLst>
                </a:gridCol>
                <a:gridCol w="596017">
                  <a:extLst>
                    <a:ext uri="{9D8B030D-6E8A-4147-A177-3AD203B41FA5}">
                      <a16:colId xmlns:a16="http://schemas.microsoft.com/office/drawing/2014/main" val="3342476224"/>
                    </a:ext>
                  </a:extLst>
                </a:gridCol>
                <a:gridCol w="1310564">
                  <a:extLst>
                    <a:ext uri="{9D8B030D-6E8A-4147-A177-3AD203B41FA5}">
                      <a16:colId xmlns:a16="http://schemas.microsoft.com/office/drawing/2014/main" val="2067871258"/>
                    </a:ext>
                  </a:extLst>
                </a:gridCol>
                <a:gridCol w="4515943">
                  <a:extLst>
                    <a:ext uri="{9D8B030D-6E8A-4147-A177-3AD203B41FA5}">
                      <a16:colId xmlns:a16="http://schemas.microsoft.com/office/drawing/2014/main" val="2256628348"/>
                    </a:ext>
                  </a:extLst>
                </a:gridCol>
              </a:tblGrid>
              <a:tr h="711267">
                <a:tc>
                  <a:txBody>
                    <a:bodyPr/>
                    <a:lstStyle/>
                    <a:p>
                      <a:pPr marL="0" marR="0" algn="ctr" rtl="1">
                        <a:lnSpc>
                          <a:spcPct val="107000"/>
                        </a:lnSpc>
                        <a:spcBef>
                          <a:spcPts val="0"/>
                        </a:spcBef>
                        <a:spcAft>
                          <a:spcPts val="0"/>
                        </a:spcAft>
                      </a:pPr>
                      <a:r>
                        <a:rPr lang="fa-IR" sz="1800" dirty="0">
                          <a:effectLst/>
                          <a:cs typeface="B Zar" panose="00000400000000000000" pitchFamily="2" charset="-78"/>
                        </a:rPr>
                        <a:t>نام برنامه</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تهیه کننده</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مجریان</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میهمانان ویژه برنامه</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ساعت پخش</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مدت</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رویکرد ویژه برنامه</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خلاصه برنامه</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1139022226"/>
                  </a:ext>
                </a:extLst>
              </a:tr>
              <a:tr h="3018906">
                <a:tc>
                  <a:txBody>
                    <a:bodyPr/>
                    <a:lstStyle/>
                    <a:p>
                      <a:pPr marL="0" marR="0" algn="ctr" rtl="1">
                        <a:lnSpc>
                          <a:spcPct val="107000"/>
                        </a:lnSpc>
                        <a:spcBef>
                          <a:spcPts val="0"/>
                        </a:spcBef>
                        <a:spcAft>
                          <a:spcPts val="0"/>
                        </a:spcAft>
                      </a:pPr>
                      <a:r>
                        <a:rPr lang="fa-IR" sz="1800">
                          <a:effectLst/>
                          <a:cs typeface="B Zar" panose="00000400000000000000" pitchFamily="2" charset="-78"/>
                        </a:rPr>
                        <a:t>یک، دو، سه بهار</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سجاد کلبادی نژاد</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محمد قریبپناه </a:t>
                      </a:r>
                      <a:br>
                        <a:rPr lang="fa-IR" sz="1800">
                          <a:effectLst/>
                          <a:cs typeface="B Zar" panose="00000400000000000000" pitchFamily="2" charset="-78"/>
                        </a:rPr>
                      </a:br>
                      <a:r>
                        <a:rPr lang="fa-IR" sz="1800">
                          <a:effectLst/>
                          <a:cs typeface="B Zar" panose="00000400000000000000" pitchFamily="2" charset="-78"/>
                        </a:rPr>
                        <a:t> لاله جلال آبادی </a:t>
                      </a:r>
                      <a:br>
                        <a:rPr lang="fa-IR" sz="1800">
                          <a:effectLst/>
                          <a:cs typeface="B Zar" panose="00000400000000000000" pitchFamily="2" charset="-78"/>
                        </a:rPr>
                      </a:br>
                      <a:r>
                        <a:rPr lang="fa-IR" sz="1800">
                          <a:effectLst/>
                          <a:cs typeface="B Zar" panose="00000400000000000000" pitchFamily="2" charset="-78"/>
                        </a:rPr>
                        <a:t> مهدی پر</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میثم معافی( خواننده )</a:t>
                      </a:r>
                      <a:br>
                        <a:rPr lang="fa-IR" sz="1800" dirty="0">
                          <a:effectLst/>
                          <a:cs typeface="B Zar" panose="00000400000000000000" pitchFamily="2" charset="-78"/>
                        </a:rPr>
                      </a:br>
                      <a:r>
                        <a:rPr lang="fa-IR" sz="1800" dirty="0">
                          <a:effectLst/>
                          <a:cs typeface="B Zar" panose="00000400000000000000" pitchFamily="2" charset="-78"/>
                        </a:rPr>
                        <a:t> مجید برهمند (جانباز) </a:t>
                      </a:r>
                      <a:br>
                        <a:rPr lang="fa-IR" sz="1800" dirty="0">
                          <a:effectLst/>
                          <a:cs typeface="B Zar" panose="00000400000000000000" pitchFamily="2" charset="-78"/>
                        </a:rPr>
                      </a:br>
                      <a:r>
                        <a:rPr lang="fa-IR" sz="1800" dirty="0">
                          <a:effectLst/>
                          <a:cs typeface="B Zar" panose="00000400000000000000" pitchFamily="2" charset="-78"/>
                        </a:rPr>
                        <a:t>خشایار راد</a:t>
                      </a:r>
                      <a:br>
                        <a:rPr lang="fa-IR" sz="1800" dirty="0">
                          <a:effectLst/>
                          <a:cs typeface="B Zar" panose="00000400000000000000" pitchFamily="2" charset="-78"/>
                        </a:rPr>
                      </a:br>
                      <a:r>
                        <a:rPr lang="fa-IR" sz="1800" dirty="0">
                          <a:effectLst/>
                          <a:cs typeface="B Zar" panose="00000400000000000000" pitchFamily="2" charset="-78"/>
                        </a:rPr>
                        <a:t> مهدی امینی خواه</a:t>
                      </a:r>
                      <a:br>
                        <a:rPr lang="fa-IR" sz="1800" dirty="0">
                          <a:effectLst/>
                          <a:cs typeface="B Zar" panose="00000400000000000000" pitchFamily="2" charset="-78"/>
                        </a:rPr>
                      </a:br>
                      <a:r>
                        <a:rPr lang="fa-IR" sz="1800" dirty="0">
                          <a:effectLst/>
                          <a:cs typeface="B Zar" panose="00000400000000000000" pitchFamily="2" charset="-78"/>
                        </a:rPr>
                        <a:t>علیرضا بیرانوند</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5:00</a:t>
                      </a:r>
                    </a:p>
                    <a:p>
                      <a:pPr marL="0" marR="0" algn="ctr" rtl="0">
                        <a:lnSpc>
                          <a:spcPct val="107000"/>
                        </a:lnSpc>
                        <a:spcBef>
                          <a:spcPts val="0"/>
                        </a:spcBef>
                        <a:spcAft>
                          <a:spcPts val="0"/>
                        </a:spcAft>
                      </a:pP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3:45</a:t>
                      </a:r>
                    </a:p>
                    <a:p>
                      <a:pPr marL="0" marR="0" algn="ctr" rtl="0">
                        <a:lnSpc>
                          <a:spcPct val="107000"/>
                        </a:lnSpc>
                        <a:spcBef>
                          <a:spcPts val="0"/>
                        </a:spcBef>
                        <a:spcAft>
                          <a:spcPts val="0"/>
                        </a:spcAft>
                      </a:pP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تحویل سال نو در کنار خانواده</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برنامه تحویل سال توسط یک مجری آقا و یک مجری خانم شروع می شود . آیتم های برنامه در کل برنامه پخش می شود . استودیو شماره دو مهمان های برنامه در آن حضور دارند که گفت وگو با مهمان ها توسط مجری دیگر انجام می شود . یک پسر بچه هم در برنامه حضور دارد که به همراه خانم مجری وارد برنامه می شود . شیطنت برنامه توسط این پسربچه انجام می شود . </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1254153864"/>
                  </a:ext>
                </a:extLst>
              </a:tr>
            </a:tbl>
          </a:graphicData>
        </a:graphic>
      </p:graphicFrame>
      <p:sp>
        <p:nvSpPr>
          <p:cNvPr id="6" name="TextBox 5">
            <a:extLst>
              <a:ext uri="{FF2B5EF4-FFF2-40B4-BE49-F238E27FC236}">
                <a16:creationId xmlns:a16="http://schemas.microsoft.com/office/drawing/2014/main" id="{C7602F7B-0A15-0B28-AA06-83C4D5AF280E}"/>
              </a:ext>
            </a:extLst>
          </p:cNvPr>
          <p:cNvSpPr txBox="1"/>
          <p:nvPr/>
        </p:nvSpPr>
        <p:spPr>
          <a:xfrm>
            <a:off x="912474" y="1246656"/>
            <a:ext cx="2891386" cy="461665"/>
          </a:xfrm>
          <a:prstGeom prst="rect">
            <a:avLst/>
          </a:prstGeom>
          <a:noFill/>
        </p:spPr>
        <p:txBody>
          <a:bodyPr wrap="square" rtlCol="0">
            <a:spAutoFit/>
          </a:bodyPr>
          <a:lstStyle/>
          <a:p>
            <a:pPr algn="r" rtl="1"/>
            <a:r>
              <a:rPr lang="fa-IR" sz="2400" b="1" dirty="0">
                <a:cs typeface="B Zar" panose="00000400000000000000" pitchFamily="2" charset="-78"/>
              </a:rPr>
              <a:t>ویژه برنامه سال تحویل</a:t>
            </a:r>
          </a:p>
        </p:txBody>
      </p:sp>
    </p:spTree>
    <p:extLst>
      <p:ext uri="{BB962C8B-B14F-4D97-AF65-F5344CB8AC3E}">
        <p14:creationId xmlns:p14="http://schemas.microsoft.com/office/powerpoint/2010/main" val="19508120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258DD-909B-99ED-5355-DCA931D65EF3}"/>
              </a:ext>
            </a:extLst>
          </p:cNvPr>
          <p:cNvSpPr>
            <a:spLocks noGrp="1"/>
          </p:cNvSpPr>
          <p:nvPr>
            <p:ph type="title"/>
          </p:nvPr>
        </p:nvSpPr>
        <p:spPr>
          <a:xfrm>
            <a:off x="7868992" y="510637"/>
            <a:ext cx="4108360" cy="705119"/>
          </a:xfrm>
        </p:spPr>
        <p:txBody>
          <a:bodyPr/>
          <a:lstStyle/>
          <a:p>
            <a:pPr algn="r" rtl="1"/>
            <a:r>
              <a:rPr lang="fa-IR" sz="3600" dirty="0"/>
              <a:t>رادیو فرهنگ</a:t>
            </a:r>
            <a:endParaRPr lang="en-US" sz="3600" dirty="0"/>
          </a:p>
        </p:txBody>
      </p:sp>
      <p:graphicFrame>
        <p:nvGraphicFramePr>
          <p:cNvPr id="6" name="Table 5"/>
          <p:cNvGraphicFramePr>
            <a:graphicFrameLocks noGrp="1"/>
          </p:cNvGraphicFramePr>
          <p:nvPr>
            <p:extLst>
              <p:ext uri="{D42A27DB-BD31-4B8C-83A1-F6EECF244321}">
                <p14:modId xmlns:p14="http://schemas.microsoft.com/office/powerpoint/2010/main" val="4111656941"/>
              </p:ext>
            </p:extLst>
          </p:nvPr>
        </p:nvGraphicFramePr>
        <p:xfrm>
          <a:off x="377371" y="2438400"/>
          <a:ext cx="11599980" cy="4255208"/>
        </p:xfrm>
        <a:graphic>
          <a:graphicData uri="http://schemas.openxmlformats.org/drawingml/2006/table">
            <a:tbl>
              <a:tblPr rtl="1" firstRow="1" firstCol="1" bandRow="1">
                <a:tableStyleId>{5C22544A-7EE6-4342-B048-85BDC9FD1C3A}</a:tableStyleId>
              </a:tblPr>
              <a:tblGrid>
                <a:gridCol w="714265">
                  <a:extLst>
                    <a:ext uri="{9D8B030D-6E8A-4147-A177-3AD203B41FA5}">
                      <a16:colId xmlns:a16="http://schemas.microsoft.com/office/drawing/2014/main" val="2029366477"/>
                    </a:ext>
                  </a:extLst>
                </a:gridCol>
                <a:gridCol w="1027630">
                  <a:extLst>
                    <a:ext uri="{9D8B030D-6E8A-4147-A177-3AD203B41FA5}">
                      <a16:colId xmlns:a16="http://schemas.microsoft.com/office/drawing/2014/main" val="3890534436"/>
                    </a:ext>
                  </a:extLst>
                </a:gridCol>
                <a:gridCol w="1046292">
                  <a:extLst>
                    <a:ext uri="{9D8B030D-6E8A-4147-A177-3AD203B41FA5}">
                      <a16:colId xmlns:a16="http://schemas.microsoft.com/office/drawing/2014/main" val="1716566117"/>
                    </a:ext>
                  </a:extLst>
                </a:gridCol>
                <a:gridCol w="1643702">
                  <a:extLst>
                    <a:ext uri="{9D8B030D-6E8A-4147-A177-3AD203B41FA5}">
                      <a16:colId xmlns:a16="http://schemas.microsoft.com/office/drawing/2014/main" val="1498424756"/>
                    </a:ext>
                  </a:extLst>
                </a:gridCol>
                <a:gridCol w="1052893">
                  <a:extLst>
                    <a:ext uri="{9D8B030D-6E8A-4147-A177-3AD203B41FA5}">
                      <a16:colId xmlns:a16="http://schemas.microsoft.com/office/drawing/2014/main" val="4028315212"/>
                    </a:ext>
                  </a:extLst>
                </a:gridCol>
                <a:gridCol w="628798">
                  <a:extLst>
                    <a:ext uri="{9D8B030D-6E8A-4147-A177-3AD203B41FA5}">
                      <a16:colId xmlns:a16="http://schemas.microsoft.com/office/drawing/2014/main" val="4049740327"/>
                    </a:ext>
                  </a:extLst>
                </a:gridCol>
                <a:gridCol w="1396124">
                  <a:extLst>
                    <a:ext uri="{9D8B030D-6E8A-4147-A177-3AD203B41FA5}">
                      <a16:colId xmlns:a16="http://schemas.microsoft.com/office/drawing/2014/main" val="2968360490"/>
                    </a:ext>
                  </a:extLst>
                </a:gridCol>
                <a:gridCol w="4090276">
                  <a:extLst>
                    <a:ext uri="{9D8B030D-6E8A-4147-A177-3AD203B41FA5}">
                      <a16:colId xmlns:a16="http://schemas.microsoft.com/office/drawing/2014/main" val="385314169"/>
                    </a:ext>
                  </a:extLst>
                </a:gridCol>
              </a:tblGrid>
              <a:tr h="511900">
                <a:tc>
                  <a:txBody>
                    <a:bodyPr/>
                    <a:lstStyle/>
                    <a:p>
                      <a:pPr marL="0" marR="0" algn="ctr" rtl="1">
                        <a:lnSpc>
                          <a:spcPct val="107000"/>
                        </a:lnSpc>
                        <a:spcBef>
                          <a:spcPts val="0"/>
                        </a:spcBef>
                        <a:spcAft>
                          <a:spcPts val="0"/>
                        </a:spcAft>
                      </a:pPr>
                      <a:r>
                        <a:rPr lang="fa-IR" sz="1800" dirty="0">
                          <a:effectLst/>
                          <a:cs typeface="B Zar" panose="00000400000000000000" pitchFamily="2" charset="-78"/>
                        </a:rPr>
                        <a:t>نام برنامه</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تهیه کننده</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مجریان</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میهمانان ویژه برنامه</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ساعت پخش</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مدت</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رویکرد ویژه برنامه</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خلاصه برنامه</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2060938348"/>
                  </a:ext>
                </a:extLst>
              </a:tr>
              <a:tr h="3668214">
                <a:tc>
                  <a:txBody>
                    <a:bodyPr/>
                    <a:lstStyle/>
                    <a:p>
                      <a:pPr marL="0" marR="0" algn="ctr" rtl="1">
                        <a:lnSpc>
                          <a:spcPct val="107000"/>
                        </a:lnSpc>
                        <a:spcBef>
                          <a:spcPts val="0"/>
                        </a:spcBef>
                        <a:spcAft>
                          <a:spcPts val="0"/>
                        </a:spcAft>
                      </a:pPr>
                      <a:r>
                        <a:rPr lang="fa-IR" sz="1800">
                          <a:effectLst/>
                          <a:cs typeface="B Zar" panose="00000400000000000000" pitchFamily="2" charset="-78"/>
                        </a:rPr>
                        <a:t>سال نو حال نو</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سید هادی موسوی نژاد</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سکینه آران /دانیال معنوی </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عباس محبی / ابراهیم آذری / محسن میرزازاده</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5:00</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3:00</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توجه به فرهنگ ایرانی اسلامی و ایجاد همدلی بین اقوام مختلف</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این برنامه که به مناسبت تحویل سال تهیه می شود سعی دارد با ایجاد فضایی شاد و مفرح ضمن گرد آوری  خانواده ها کنار رادیو اوقات مناسبی را در لحظات پایانی سال کهنه و لحظات آغازین سال نو برای آنان فراهم سازد در این برنامه در کنار قطعات نمایشی و عید دیدنی با پیش کسوتان شاهد حضور یکی از خوانندگان کشورمان (آقای محسن میززا زاده یا آقای رسول نجفیان ) بعنوان میهمان خواهیم بود  علاوه بر آن با آقای دکتر کاظمی دینان پیرامون فعالیت های شبکه فرهنگ در سال گذشته گفتگو خواهیم کرد و با مراکز استان های مشهد بلافاصله پس از تحویل سال به منظور زیارت امام رضا  و مرکز کرمان  بدلیل حادثه تروریستی سال گذشته ارتباط برقرار خواهیم </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675413656"/>
                  </a:ext>
                </a:extLst>
              </a:tr>
            </a:tbl>
          </a:graphicData>
        </a:graphic>
      </p:graphicFrame>
      <p:sp>
        <p:nvSpPr>
          <p:cNvPr id="8" name="TextBox 7">
            <a:extLst>
              <a:ext uri="{FF2B5EF4-FFF2-40B4-BE49-F238E27FC236}">
                <a16:creationId xmlns:a16="http://schemas.microsoft.com/office/drawing/2014/main" id="{C7602F7B-0A15-0B28-AA06-83C4D5AF280E}"/>
              </a:ext>
            </a:extLst>
          </p:cNvPr>
          <p:cNvSpPr txBox="1"/>
          <p:nvPr/>
        </p:nvSpPr>
        <p:spPr>
          <a:xfrm>
            <a:off x="912474" y="1246656"/>
            <a:ext cx="2891386" cy="461665"/>
          </a:xfrm>
          <a:prstGeom prst="rect">
            <a:avLst/>
          </a:prstGeom>
          <a:noFill/>
        </p:spPr>
        <p:txBody>
          <a:bodyPr wrap="square" rtlCol="0">
            <a:spAutoFit/>
          </a:bodyPr>
          <a:lstStyle/>
          <a:p>
            <a:pPr algn="r" rtl="1"/>
            <a:r>
              <a:rPr lang="fa-IR" sz="2400" b="1" dirty="0">
                <a:cs typeface="B Zar" panose="00000400000000000000" pitchFamily="2" charset="-78"/>
              </a:rPr>
              <a:t>ویژه برنامه سال تحویل</a:t>
            </a:r>
          </a:p>
        </p:txBody>
      </p:sp>
    </p:spTree>
    <p:extLst>
      <p:ext uri="{BB962C8B-B14F-4D97-AF65-F5344CB8AC3E}">
        <p14:creationId xmlns:p14="http://schemas.microsoft.com/office/powerpoint/2010/main" val="42305316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258DD-909B-99ED-5355-DCA931D65EF3}"/>
              </a:ext>
            </a:extLst>
          </p:cNvPr>
          <p:cNvSpPr>
            <a:spLocks noGrp="1"/>
          </p:cNvSpPr>
          <p:nvPr>
            <p:ph type="title"/>
          </p:nvPr>
        </p:nvSpPr>
        <p:spPr>
          <a:xfrm>
            <a:off x="7868992" y="510637"/>
            <a:ext cx="4108360" cy="705119"/>
          </a:xfrm>
        </p:spPr>
        <p:txBody>
          <a:bodyPr/>
          <a:lstStyle/>
          <a:p>
            <a:pPr algn="r" rtl="1"/>
            <a:r>
              <a:rPr lang="fa-IR" sz="3600" dirty="0"/>
              <a:t>رادیو قرآن</a:t>
            </a:r>
            <a:endParaRPr lang="en-US" sz="3600" dirty="0"/>
          </a:p>
        </p:txBody>
      </p:sp>
      <p:graphicFrame>
        <p:nvGraphicFramePr>
          <p:cNvPr id="3" name="Table 2"/>
          <p:cNvGraphicFramePr>
            <a:graphicFrameLocks noGrp="1"/>
          </p:cNvGraphicFramePr>
          <p:nvPr>
            <p:extLst>
              <p:ext uri="{D42A27DB-BD31-4B8C-83A1-F6EECF244321}">
                <p14:modId xmlns:p14="http://schemas.microsoft.com/office/powerpoint/2010/main" val="1723244047"/>
              </p:ext>
            </p:extLst>
          </p:nvPr>
        </p:nvGraphicFramePr>
        <p:xfrm>
          <a:off x="348343" y="2351315"/>
          <a:ext cx="11524343" cy="4260869"/>
        </p:xfrm>
        <a:graphic>
          <a:graphicData uri="http://schemas.openxmlformats.org/drawingml/2006/table">
            <a:tbl>
              <a:tblPr rtl="1" firstRow="1" firstCol="1" bandRow="1">
                <a:tableStyleId>{5C22544A-7EE6-4342-B048-85BDC9FD1C3A}</a:tableStyleId>
              </a:tblPr>
              <a:tblGrid>
                <a:gridCol w="956237">
                  <a:extLst>
                    <a:ext uri="{9D8B030D-6E8A-4147-A177-3AD203B41FA5}">
                      <a16:colId xmlns:a16="http://schemas.microsoft.com/office/drawing/2014/main" val="3340863788"/>
                    </a:ext>
                  </a:extLst>
                </a:gridCol>
                <a:gridCol w="951205">
                  <a:extLst>
                    <a:ext uri="{9D8B030D-6E8A-4147-A177-3AD203B41FA5}">
                      <a16:colId xmlns:a16="http://schemas.microsoft.com/office/drawing/2014/main" val="3970307179"/>
                    </a:ext>
                  </a:extLst>
                </a:gridCol>
                <a:gridCol w="951873">
                  <a:extLst>
                    <a:ext uri="{9D8B030D-6E8A-4147-A177-3AD203B41FA5}">
                      <a16:colId xmlns:a16="http://schemas.microsoft.com/office/drawing/2014/main" val="3511309350"/>
                    </a:ext>
                  </a:extLst>
                </a:gridCol>
                <a:gridCol w="1959428">
                  <a:extLst>
                    <a:ext uri="{9D8B030D-6E8A-4147-A177-3AD203B41FA5}">
                      <a16:colId xmlns:a16="http://schemas.microsoft.com/office/drawing/2014/main" val="674757636"/>
                    </a:ext>
                  </a:extLst>
                </a:gridCol>
                <a:gridCol w="812994">
                  <a:extLst>
                    <a:ext uri="{9D8B030D-6E8A-4147-A177-3AD203B41FA5}">
                      <a16:colId xmlns:a16="http://schemas.microsoft.com/office/drawing/2014/main" val="1406774415"/>
                    </a:ext>
                  </a:extLst>
                </a:gridCol>
                <a:gridCol w="675238">
                  <a:extLst>
                    <a:ext uri="{9D8B030D-6E8A-4147-A177-3AD203B41FA5}">
                      <a16:colId xmlns:a16="http://schemas.microsoft.com/office/drawing/2014/main" val="526135358"/>
                    </a:ext>
                  </a:extLst>
                </a:gridCol>
                <a:gridCol w="1902410">
                  <a:extLst>
                    <a:ext uri="{9D8B030D-6E8A-4147-A177-3AD203B41FA5}">
                      <a16:colId xmlns:a16="http://schemas.microsoft.com/office/drawing/2014/main" val="2301671521"/>
                    </a:ext>
                  </a:extLst>
                </a:gridCol>
                <a:gridCol w="3314958">
                  <a:extLst>
                    <a:ext uri="{9D8B030D-6E8A-4147-A177-3AD203B41FA5}">
                      <a16:colId xmlns:a16="http://schemas.microsoft.com/office/drawing/2014/main" val="225064044"/>
                    </a:ext>
                  </a:extLst>
                </a:gridCol>
              </a:tblGrid>
              <a:tr h="506239">
                <a:tc>
                  <a:txBody>
                    <a:bodyPr/>
                    <a:lstStyle/>
                    <a:p>
                      <a:pPr marL="0" marR="0" algn="ctr" rtl="1">
                        <a:lnSpc>
                          <a:spcPct val="107000"/>
                        </a:lnSpc>
                        <a:spcBef>
                          <a:spcPts val="0"/>
                        </a:spcBef>
                        <a:spcAft>
                          <a:spcPts val="0"/>
                        </a:spcAft>
                      </a:pPr>
                      <a:r>
                        <a:rPr lang="fa-IR" sz="1800" dirty="0">
                          <a:effectLst/>
                          <a:cs typeface="B Zar" panose="00000400000000000000" pitchFamily="2" charset="-78"/>
                        </a:rPr>
                        <a:t>نام برنامه</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تهیه کننده</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مجریان</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میهمانان ویژه برنامه</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ساعت پخش</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مدت</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رویکرد ویژه برنامه</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خلاصه برنامه</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2050527092"/>
                  </a:ext>
                </a:extLst>
              </a:tr>
              <a:tr h="3673875">
                <a:tc>
                  <a:txBody>
                    <a:bodyPr/>
                    <a:lstStyle/>
                    <a:p>
                      <a:pPr marL="0" marR="0" algn="r" rtl="1">
                        <a:lnSpc>
                          <a:spcPct val="107000"/>
                        </a:lnSpc>
                        <a:spcBef>
                          <a:spcPts val="0"/>
                        </a:spcBef>
                        <a:spcAft>
                          <a:spcPts val="0"/>
                        </a:spcAft>
                      </a:pPr>
                      <a:r>
                        <a:rPr lang="fa-IR" sz="1800">
                          <a:effectLst/>
                          <a:cs typeface="B Zar" panose="00000400000000000000" pitchFamily="2" charset="-78"/>
                        </a:rPr>
                        <a:t>ویژه برنامه</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r" rtl="1">
                        <a:lnSpc>
                          <a:spcPct val="107000"/>
                        </a:lnSpc>
                        <a:spcBef>
                          <a:spcPts val="0"/>
                        </a:spcBef>
                        <a:spcAft>
                          <a:spcPts val="0"/>
                        </a:spcAft>
                      </a:pPr>
                      <a:r>
                        <a:rPr lang="fa-IR" sz="1800" dirty="0">
                          <a:effectLst/>
                          <a:cs typeface="B Zar" panose="00000400000000000000" pitchFamily="2" charset="-78"/>
                        </a:rPr>
                        <a:t>محمد حسن رحمانی</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r" rtl="1">
                        <a:lnSpc>
                          <a:spcPct val="107000"/>
                        </a:lnSpc>
                        <a:spcBef>
                          <a:spcPts val="0"/>
                        </a:spcBef>
                        <a:spcAft>
                          <a:spcPts val="0"/>
                        </a:spcAft>
                      </a:pPr>
                      <a:r>
                        <a:rPr lang="fa-IR" sz="1800" dirty="0">
                          <a:effectLst/>
                          <a:cs typeface="B Zar" panose="00000400000000000000" pitchFamily="2" charset="-78"/>
                        </a:rPr>
                        <a:t>غلامرضا احمدی</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r" rtl="1">
                        <a:lnSpc>
                          <a:spcPct val="107000"/>
                        </a:lnSpc>
                        <a:spcBef>
                          <a:spcPts val="0"/>
                        </a:spcBef>
                        <a:spcAft>
                          <a:spcPts val="0"/>
                        </a:spcAft>
                      </a:pPr>
                      <a:r>
                        <a:rPr lang="fa-IR" sz="1800" dirty="0">
                          <a:effectLst/>
                          <a:cs typeface="B Zar" panose="00000400000000000000" pitchFamily="2" charset="-78"/>
                        </a:rPr>
                        <a:t>قاریان،حافظان، خانواده شهدا</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r" rtl="0">
                        <a:lnSpc>
                          <a:spcPct val="107000"/>
                        </a:lnSpc>
                        <a:spcBef>
                          <a:spcPts val="0"/>
                        </a:spcBef>
                        <a:spcAft>
                          <a:spcPts val="0"/>
                        </a:spcAft>
                      </a:pPr>
                      <a:r>
                        <a:rPr lang="fa-IR" sz="1800" dirty="0">
                          <a:effectLst/>
                          <a:cs typeface="B Zar" panose="00000400000000000000" pitchFamily="2" charset="-78"/>
                        </a:rPr>
                        <a:t>5:30</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r" rtl="0">
                        <a:lnSpc>
                          <a:spcPct val="107000"/>
                        </a:lnSpc>
                        <a:spcBef>
                          <a:spcPts val="0"/>
                        </a:spcBef>
                        <a:spcAft>
                          <a:spcPts val="0"/>
                        </a:spcAft>
                      </a:pPr>
                      <a:r>
                        <a:rPr lang="fa-IR" sz="1800" dirty="0">
                          <a:effectLst/>
                          <a:cs typeface="B Zar" panose="00000400000000000000" pitchFamily="2" charset="-78"/>
                        </a:rPr>
                        <a:t>2:30</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r" rtl="1">
                        <a:lnSpc>
                          <a:spcPct val="107000"/>
                        </a:lnSpc>
                        <a:spcBef>
                          <a:spcPts val="0"/>
                        </a:spcBef>
                        <a:spcAft>
                          <a:spcPts val="0"/>
                        </a:spcAft>
                      </a:pPr>
                      <a:r>
                        <a:rPr lang="fa-IR" sz="1800" dirty="0">
                          <a:effectLst/>
                          <a:cs typeface="B Zar" panose="00000400000000000000" pitchFamily="2" charset="-78"/>
                        </a:rPr>
                        <a:t>هویت محور،امید آفرین،عدالت گسترو شتاب دهنده</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r" rtl="1">
                        <a:lnSpc>
                          <a:spcPct val="107000"/>
                        </a:lnSpc>
                        <a:spcBef>
                          <a:spcPts val="0"/>
                        </a:spcBef>
                        <a:spcAft>
                          <a:spcPts val="0"/>
                        </a:spcAft>
                      </a:pPr>
                      <a:r>
                        <a:rPr lang="fa-IR" sz="1800" dirty="0">
                          <a:effectLst/>
                          <a:cs typeface="B Zar" panose="00000400000000000000" pitchFamily="2" charset="-78"/>
                        </a:rPr>
                        <a:t>این برنامه با محوریت دعوت  از چهره های موفق قرآنی بویژه در حوزه تلاوت شکل می گیرد که با ایتم های متنوعی همچون گفتگو با خانواده شهدا، اساتید ، شاگردان و همکاران، شناسایی ذائقه و سلیقه ایشان و چگونگی مواجه با اتفاقات و رویدادهای روز مره به سبک زندگی ایشان پرداخته و نامبرده معرفی می گردند.پخش پیام نوروزی ،شرح و تفسیر جامع دعای گهر بار تحویل سال با تکیه بر ارائه راهکار تغییر احوال فردی از منظر قرآن،.</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818183535"/>
                  </a:ext>
                </a:extLst>
              </a:tr>
            </a:tbl>
          </a:graphicData>
        </a:graphic>
      </p:graphicFrame>
      <p:sp>
        <p:nvSpPr>
          <p:cNvPr id="7" name="TextBox 6">
            <a:extLst>
              <a:ext uri="{FF2B5EF4-FFF2-40B4-BE49-F238E27FC236}">
                <a16:creationId xmlns:a16="http://schemas.microsoft.com/office/drawing/2014/main" id="{C7602F7B-0A15-0B28-AA06-83C4D5AF280E}"/>
              </a:ext>
            </a:extLst>
          </p:cNvPr>
          <p:cNvSpPr txBox="1"/>
          <p:nvPr/>
        </p:nvSpPr>
        <p:spPr>
          <a:xfrm>
            <a:off x="912474" y="1246656"/>
            <a:ext cx="2891386" cy="461665"/>
          </a:xfrm>
          <a:prstGeom prst="rect">
            <a:avLst/>
          </a:prstGeom>
          <a:noFill/>
        </p:spPr>
        <p:txBody>
          <a:bodyPr wrap="square" rtlCol="0">
            <a:spAutoFit/>
          </a:bodyPr>
          <a:lstStyle/>
          <a:p>
            <a:pPr algn="r" rtl="1"/>
            <a:r>
              <a:rPr lang="fa-IR" sz="2400" b="1" dirty="0">
                <a:cs typeface="B Zar" panose="00000400000000000000" pitchFamily="2" charset="-78"/>
              </a:rPr>
              <a:t>ویژه برنامه سال تحویل</a:t>
            </a:r>
          </a:p>
        </p:txBody>
      </p:sp>
    </p:spTree>
    <p:extLst>
      <p:ext uri="{BB962C8B-B14F-4D97-AF65-F5344CB8AC3E}">
        <p14:creationId xmlns:p14="http://schemas.microsoft.com/office/powerpoint/2010/main" val="31795335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258DD-909B-99ED-5355-DCA931D65EF3}"/>
              </a:ext>
            </a:extLst>
          </p:cNvPr>
          <p:cNvSpPr>
            <a:spLocks noGrp="1"/>
          </p:cNvSpPr>
          <p:nvPr>
            <p:ph type="title"/>
          </p:nvPr>
        </p:nvSpPr>
        <p:spPr>
          <a:xfrm>
            <a:off x="7868992" y="510637"/>
            <a:ext cx="4108360" cy="705119"/>
          </a:xfrm>
        </p:spPr>
        <p:txBody>
          <a:bodyPr/>
          <a:lstStyle/>
          <a:p>
            <a:pPr algn="r" rtl="1"/>
            <a:r>
              <a:rPr lang="fa-IR" sz="3600" dirty="0"/>
              <a:t>رادیو گفت و گو</a:t>
            </a:r>
            <a:endParaRPr lang="en-US" sz="3600" dirty="0"/>
          </a:p>
        </p:txBody>
      </p:sp>
      <p:graphicFrame>
        <p:nvGraphicFramePr>
          <p:cNvPr id="6" name="Table 5"/>
          <p:cNvGraphicFramePr>
            <a:graphicFrameLocks noGrp="1"/>
          </p:cNvGraphicFramePr>
          <p:nvPr>
            <p:extLst>
              <p:ext uri="{D42A27DB-BD31-4B8C-83A1-F6EECF244321}">
                <p14:modId xmlns:p14="http://schemas.microsoft.com/office/powerpoint/2010/main" val="3080886157"/>
              </p:ext>
            </p:extLst>
          </p:nvPr>
        </p:nvGraphicFramePr>
        <p:xfrm>
          <a:off x="331992" y="2685143"/>
          <a:ext cx="11468123" cy="3585028"/>
        </p:xfrm>
        <a:graphic>
          <a:graphicData uri="http://schemas.openxmlformats.org/drawingml/2006/table">
            <a:tbl>
              <a:tblPr rtl="1" firstRow="1" firstCol="1" bandRow="1">
                <a:tableStyleId>{5C22544A-7EE6-4342-B048-85BDC9FD1C3A}</a:tableStyleId>
              </a:tblPr>
              <a:tblGrid>
                <a:gridCol w="793953">
                  <a:extLst>
                    <a:ext uri="{9D8B030D-6E8A-4147-A177-3AD203B41FA5}">
                      <a16:colId xmlns:a16="http://schemas.microsoft.com/office/drawing/2014/main" val="1947560666"/>
                    </a:ext>
                  </a:extLst>
                </a:gridCol>
                <a:gridCol w="1159827">
                  <a:extLst>
                    <a:ext uri="{9D8B030D-6E8A-4147-A177-3AD203B41FA5}">
                      <a16:colId xmlns:a16="http://schemas.microsoft.com/office/drawing/2014/main" val="2464138951"/>
                    </a:ext>
                  </a:extLst>
                </a:gridCol>
                <a:gridCol w="811960">
                  <a:extLst>
                    <a:ext uri="{9D8B030D-6E8A-4147-A177-3AD203B41FA5}">
                      <a16:colId xmlns:a16="http://schemas.microsoft.com/office/drawing/2014/main" val="1776420295"/>
                    </a:ext>
                  </a:extLst>
                </a:gridCol>
                <a:gridCol w="2205062">
                  <a:extLst>
                    <a:ext uri="{9D8B030D-6E8A-4147-A177-3AD203B41FA5}">
                      <a16:colId xmlns:a16="http://schemas.microsoft.com/office/drawing/2014/main" val="701615195"/>
                    </a:ext>
                  </a:extLst>
                </a:gridCol>
                <a:gridCol w="928189">
                  <a:extLst>
                    <a:ext uri="{9D8B030D-6E8A-4147-A177-3AD203B41FA5}">
                      <a16:colId xmlns:a16="http://schemas.microsoft.com/office/drawing/2014/main" val="3311262876"/>
                    </a:ext>
                  </a:extLst>
                </a:gridCol>
                <a:gridCol w="695732">
                  <a:extLst>
                    <a:ext uri="{9D8B030D-6E8A-4147-A177-3AD203B41FA5}">
                      <a16:colId xmlns:a16="http://schemas.microsoft.com/office/drawing/2014/main" val="3553906162"/>
                    </a:ext>
                  </a:extLst>
                </a:gridCol>
                <a:gridCol w="2088834">
                  <a:extLst>
                    <a:ext uri="{9D8B030D-6E8A-4147-A177-3AD203B41FA5}">
                      <a16:colId xmlns:a16="http://schemas.microsoft.com/office/drawing/2014/main" val="3427542019"/>
                    </a:ext>
                  </a:extLst>
                </a:gridCol>
                <a:gridCol w="2784566">
                  <a:extLst>
                    <a:ext uri="{9D8B030D-6E8A-4147-A177-3AD203B41FA5}">
                      <a16:colId xmlns:a16="http://schemas.microsoft.com/office/drawing/2014/main" val="2416570251"/>
                    </a:ext>
                  </a:extLst>
                </a:gridCol>
              </a:tblGrid>
              <a:tr h="827338">
                <a:tc>
                  <a:txBody>
                    <a:bodyPr/>
                    <a:lstStyle/>
                    <a:p>
                      <a:pPr marL="0" marR="0" algn="ctr" rtl="1">
                        <a:lnSpc>
                          <a:spcPct val="107000"/>
                        </a:lnSpc>
                        <a:spcBef>
                          <a:spcPts val="0"/>
                        </a:spcBef>
                        <a:spcAft>
                          <a:spcPts val="0"/>
                        </a:spcAft>
                      </a:pPr>
                      <a:r>
                        <a:rPr lang="fa-IR" sz="1800" dirty="0">
                          <a:effectLst/>
                          <a:cs typeface="B Zar" panose="00000400000000000000" pitchFamily="2" charset="-78"/>
                        </a:rPr>
                        <a:t>نام برنامه</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تهیه کننده</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مجریان</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میهمانان ویژه برنامه</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ساعت پخش</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مدت</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رویکرد ویژه برنامه</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خلاصه برنامه</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1518979040"/>
                  </a:ext>
                </a:extLst>
              </a:tr>
              <a:tr h="2757690">
                <a:tc>
                  <a:txBody>
                    <a:bodyPr/>
                    <a:lstStyle/>
                    <a:p>
                      <a:pPr marL="0" marR="0" algn="ctr" rtl="1">
                        <a:lnSpc>
                          <a:spcPct val="107000"/>
                        </a:lnSpc>
                        <a:spcBef>
                          <a:spcPts val="0"/>
                        </a:spcBef>
                        <a:spcAft>
                          <a:spcPts val="0"/>
                        </a:spcAft>
                      </a:pPr>
                      <a:r>
                        <a:rPr lang="fa-IR" sz="1800">
                          <a:effectLst/>
                          <a:cs typeface="B Zar" panose="00000400000000000000" pitchFamily="2" charset="-78"/>
                        </a:rPr>
                        <a:t>پا به پای بهار</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نادر بنی صفار</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محمد فیروزی</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کارشناسان میراث فرهنگی، پژوهشگاه ایرانشناسی، کارشناس فلسفه، کارشناس مذهبی و...</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5:30</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3:00</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تقوبت سبک زندگی ایرانی – اسلامی با تاکید بر حفظ فضای نشاط معنوی درجامعه</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ویژه برنامه تحویل سال 1403، پخش سخنرانی مقام معظم رهبری بعداز تحویل سال، دارای بخش های مختلفی همچون: آداب و رسوم ایرانیان در لحظه تحویل سال و ...</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1846346097"/>
                  </a:ext>
                </a:extLst>
              </a:tr>
            </a:tbl>
          </a:graphicData>
        </a:graphic>
      </p:graphicFrame>
      <p:sp>
        <p:nvSpPr>
          <p:cNvPr id="8" name="TextBox 7">
            <a:extLst>
              <a:ext uri="{FF2B5EF4-FFF2-40B4-BE49-F238E27FC236}">
                <a16:creationId xmlns:a16="http://schemas.microsoft.com/office/drawing/2014/main" id="{C7602F7B-0A15-0B28-AA06-83C4D5AF280E}"/>
              </a:ext>
            </a:extLst>
          </p:cNvPr>
          <p:cNvSpPr txBox="1"/>
          <p:nvPr/>
        </p:nvSpPr>
        <p:spPr>
          <a:xfrm>
            <a:off x="912474" y="1246656"/>
            <a:ext cx="2891386" cy="461665"/>
          </a:xfrm>
          <a:prstGeom prst="rect">
            <a:avLst/>
          </a:prstGeom>
          <a:noFill/>
        </p:spPr>
        <p:txBody>
          <a:bodyPr wrap="square" rtlCol="0">
            <a:spAutoFit/>
          </a:bodyPr>
          <a:lstStyle/>
          <a:p>
            <a:pPr algn="r" rtl="1"/>
            <a:r>
              <a:rPr lang="fa-IR" sz="2400" b="1" dirty="0">
                <a:cs typeface="B Zar" panose="00000400000000000000" pitchFamily="2" charset="-78"/>
              </a:rPr>
              <a:t>ویژه برنامه سال تحویل</a:t>
            </a:r>
          </a:p>
        </p:txBody>
      </p:sp>
    </p:spTree>
    <p:extLst>
      <p:ext uri="{BB962C8B-B14F-4D97-AF65-F5344CB8AC3E}">
        <p14:creationId xmlns:p14="http://schemas.microsoft.com/office/powerpoint/2010/main" val="11679628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258DD-909B-99ED-5355-DCA931D65EF3}"/>
              </a:ext>
            </a:extLst>
          </p:cNvPr>
          <p:cNvSpPr>
            <a:spLocks noGrp="1"/>
          </p:cNvSpPr>
          <p:nvPr>
            <p:ph type="title"/>
          </p:nvPr>
        </p:nvSpPr>
        <p:spPr>
          <a:xfrm>
            <a:off x="8654603" y="536395"/>
            <a:ext cx="3140188" cy="705119"/>
          </a:xfrm>
        </p:spPr>
        <p:txBody>
          <a:bodyPr/>
          <a:lstStyle/>
          <a:p>
            <a:pPr algn="r" rtl="1"/>
            <a:r>
              <a:rPr lang="fa-IR" dirty="0"/>
              <a:t>رادیو معارف</a:t>
            </a: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1290918120"/>
              </p:ext>
            </p:extLst>
          </p:nvPr>
        </p:nvGraphicFramePr>
        <p:xfrm>
          <a:off x="391886" y="2249713"/>
          <a:ext cx="11402905" cy="4049485"/>
        </p:xfrm>
        <a:graphic>
          <a:graphicData uri="http://schemas.openxmlformats.org/drawingml/2006/table">
            <a:tbl>
              <a:tblPr rtl="1" firstRow="1" firstCol="1" bandRow="1">
                <a:tableStyleId>{5C22544A-7EE6-4342-B048-85BDC9FD1C3A}</a:tableStyleId>
              </a:tblPr>
              <a:tblGrid>
                <a:gridCol w="937764">
                  <a:extLst>
                    <a:ext uri="{9D8B030D-6E8A-4147-A177-3AD203B41FA5}">
                      <a16:colId xmlns:a16="http://schemas.microsoft.com/office/drawing/2014/main" val="908458745"/>
                    </a:ext>
                  </a:extLst>
                </a:gridCol>
                <a:gridCol w="1252634">
                  <a:extLst>
                    <a:ext uri="{9D8B030D-6E8A-4147-A177-3AD203B41FA5}">
                      <a16:colId xmlns:a16="http://schemas.microsoft.com/office/drawing/2014/main" val="400375904"/>
                    </a:ext>
                  </a:extLst>
                </a:gridCol>
                <a:gridCol w="1051562">
                  <a:extLst>
                    <a:ext uri="{9D8B030D-6E8A-4147-A177-3AD203B41FA5}">
                      <a16:colId xmlns:a16="http://schemas.microsoft.com/office/drawing/2014/main" val="2096365745"/>
                    </a:ext>
                  </a:extLst>
                </a:gridCol>
                <a:gridCol w="1455417">
                  <a:extLst>
                    <a:ext uri="{9D8B030D-6E8A-4147-A177-3AD203B41FA5}">
                      <a16:colId xmlns:a16="http://schemas.microsoft.com/office/drawing/2014/main" val="1285584400"/>
                    </a:ext>
                  </a:extLst>
                </a:gridCol>
                <a:gridCol w="638557">
                  <a:extLst>
                    <a:ext uri="{9D8B030D-6E8A-4147-A177-3AD203B41FA5}">
                      <a16:colId xmlns:a16="http://schemas.microsoft.com/office/drawing/2014/main" val="477406984"/>
                    </a:ext>
                  </a:extLst>
                </a:gridCol>
                <a:gridCol w="614933">
                  <a:extLst>
                    <a:ext uri="{9D8B030D-6E8A-4147-A177-3AD203B41FA5}">
                      <a16:colId xmlns:a16="http://schemas.microsoft.com/office/drawing/2014/main" val="1352115427"/>
                    </a:ext>
                  </a:extLst>
                </a:gridCol>
                <a:gridCol w="1579482">
                  <a:extLst>
                    <a:ext uri="{9D8B030D-6E8A-4147-A177-3AD203B41FA5}">
                      <a16:colId xmlns:a16="http://schemas.microsoft.com/office/drawing/2014/main" val="754058089"/>
                    </a:ext>
                  </a:extLst>
                </a:gridCol>
                <a:gridCol w="3872556">
                  <a:extLst>
                    <a:ext uri="{9D8B030D-6E8A-4147-A177-3AD203B41FA5}">
                      <a16:colId xmlns:a16="http://schemas.microsoft.com/office/drawing/2014/main" val="2639697570"/>
                    </a:ext>
                  </a:extLst>
                </a:gridCol>
              </a:tblGrid>
              <a:tr h="666796">
                <a:tc>
                  <a:txBody>
                    <a:bodyPr/>
                    <a:lstStyle/>
                    <a:p>
                      <a:pPr marL="0" marR="0" algn="ctr" rtl="1">
                        <a:lnSpc>
                          <a:spcPct val="107000"/>
                        </a:lnSpc>
                        <a:spcBef>
                          <a:spcPts val="0"/>
                        </a:spcBef>
                        <a:spcAft>
                          <a:spcPts val="0"/>
                        </a:spcAft>
                      </a:pPr>
                      <a:r>
                        <a:rPr lang="fa-IR" sz="1800" dirty="0">
                          <a:effectLst/>
                          <a:cs typeface="B Zar" panose="00000400000000000000" pitchFamily="2" charset="-78"/>
                        </a:rPr>
                        <a:t>نام برنامه</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تهیه کننده</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مجریان</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میهمانان ویژه برنامه</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ساعت پخش</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مدت</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رویکرد ویژه برنامه</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خلاصه برنامه</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430124227"/>
                  </a:ext>
                </a:extLst>
              </a:tr>
              <a:tr h="3382689">
                <a:tc>
                  <a:txBody>
                    <a:bodyPr/>
                    <a:lstStyle/>
                    <a:p>
                      <a:pPr marL="0" marR="0" algn="ctr" rtl="1">
                        <a:lnSpc>
                          <a:spcPct val="107000"/>
                        </a:lnSpc>
                        <a:spcBef>
                          <a:spcPts val="0"/>
                        </a:spcBef>
                        <a:spcAft>
                          <a:spcPts val="0"/>
                        </a:spcAft>
                      </a:pPr>
                      <a:r>
                        <a:rPr lang="fa-IR" sz="1800">
                          <a:effectLst/>
                          <a:cs typeface="B Zar" panose="00000400000000000000" pitchFamily="2" charset="-78"/>
                        </a:rPr>
                        <a:t>یا مقلب القلوب</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روح الله اسماعیلی</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رضا ملایی - رضا حبیبی -</a:t>
                      </a:r>
                      <a:br>
                        <a:rPr lang="fa-IR" sz="1800" dirty="0">
                          <a:effectLst/>
                          <a:cs typeface="B Zar" panose="00000400000000000000" pitchFamily="2" charset="-78"/>
                        </a:rPr>
                      </a:br>
                      <a:r>
                        <a:rPr lang="fa-IR" sz="1800" dirty="0">
                          <a:effectLst/>
                          <a:cs typeface="B Zar" panose="00000400000000000000" pitchFamily="2" charset="-78"/>
                        </a:rPr>
                        <a:t> مجید گلشیری</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آیت الله سید احمد خاتمی -</a:t>
                      </a:r>
                      <a:br>
                        <a:rPr lang="fa-IR" sz="1800" dirty="0">
                          <a:effectLst/>
                          <a:cs typeface="B Zar" panose="00000400000000000000" pitchFamily="2" charset="-78"/>
                        </a:rPr>
                      </a:br>
                      <a:r>
                        <a:rPr lang="fa-IR" sz="1800" dirty="0">
                          <a:effectLst/>
                          <a:cs typeface="B Zar" panose="00000400000000000000" pitchFamily="2" charset="-78"/>
                        </a:rPr>
                        <a:t> آیت الله حسینی بوشهری</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5:50</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2:10</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همدلی و همراهی با مخاطبان رادیو معارف با دگرگونی احوال و تزریق نشاط در تقارن بهار عبادت و طبیعت</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عوامل برنامه ساز تلاش دارند تا به پوشش اجتماع نوروزی اقشار مختلف مردم همزمان با آیین تحویل سال در حرم ها، امامزاده ها و اماکن مقدس بپردازند. برنامه يا مقلب القلوب بر آن است تا با توجه به تقارن ماه مبارک رمضان با لحظه تحویل سال، براي رسيدن به حال خوب همراه مخاطبین این شبکه باشد و به اين سوال پاسخ دهد که چگونه می توان با نيروي ايمان و اراده به حال خوب رسيد</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1762394800"/>
                  </a:ext>
                </a:extLst>
              </a:tr>
            </a:tbl>
          </a:graphicData>
        </a:graphic>
      </p:graphicFrame>
      <p:sp>
        <p:nvSpPr>
          <p:cNvPr id="8" name="TextBox 7">
            <a:extLst>
              <a:ext uri="{FF2B5EF4-FFF2-40B4-BE49-F238E27FC236}">
                <a16:creationId xmlns:a16="http://schemas.microsoft.com/office/drawing/2014/main" id="{C7602F7B-0A15-0B28-AA06-83C4D5AF280E}"/>
              </a:ext>
            </a:extLst>
          </p:cNvPr>
          <p:cNvSpPr txBox="1"/>
          <p:nvPr/>
        </p:nvSpPr>
        <p:spPr>
          <a:xfrm>
            <a:off x="912474" y="1246656"/>
            <a:ext cx="2891386" cy="461665"/>
          </a:xfrm>
          <a:prstGeom prst="rect">
            <a:avLst/>
          </a:prstGeom>
          <a:noFill/>
        </p:spPr>
        <p:txBody>
          <a:bodyPr wrap="square" rtlCol="0">
            <a:spAutoFit/>
          </a:bodyPr>
          <a:lstStyle/>
          <a:p>
            <a:pPr algn="r" rtl="1"/>
            <a:r>
              <a:rPr lang="fa-IR" sz="2400" b="1" dirty="0">
                <a:cs typeface="B Zar" panose="00000400000000000000" pitchFamily="2" charset="-78"/>
              </a:rPr>
              <a:t>ویژه برنامه سال تحویل</a:t>
            </a:r>
          </a:p>
        </p:txBody>
      </p:sp>
    </p:spTree>
    <p:extLst>
      <p:ext uri="{BB962C8B-B14F-4D97-AF65-F5344CB8AC3E}">
        <p14:creationId xmlns:p14="http://schemas.microsoft.com/office/powerpoint/2010/main" val="2124187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258DD-909B-99ED-5355-DCA931D65EF3}"/>
              </a:ext>
            </a:extLst>
          </p:cNvPr>
          <p:cNvSpPr>
            <a:spLocks noGrp="1"/>
          </p:cNvSpPr>
          <p:nvPr>
            <p:ph type="title"/>
          </p:nvPr>
        </p:nvSpPr>
        <p:spPr>
          <a:xfrm>
            <a:off x="7868992" y="510637"/>
            <a:ext cx="4108360" cy="705119"/>
          </a:xfrm>
        </p:spPr>
        <p:txBody>
          <a:bodyPr/>
          <a:lstStyle/>
          <a:p>
            <a:pPr algn="r" rtl="1"/>
            <a:r>
              <a:rPr lang="fa-IR" sz="3600" dirty="0"/>
              <a:t>رادیو نمایش</a:t>
            </a:r>
            <a:endParaRPr lang="en-US" sz="3600" dirty="0"/>
          </a:p>
        </p:txBody>
      </p:sp>
      <p:graphicFrame>
        <p:nvGraphicFramePr>
          <p:cNvPr id="7" name="Table 6"/>
          <p:cNvGraphicFramePr>
            <a:graphicFrameLocks noGrp="1"/>
          </p:cNvGraphicFramePr>
          <p:nvPr>
            <p:extLst>
              <p:ext uri="{D42A27DB-BD31-4B8C-83A1-F6EECF244321}">
                <p14:modId xmlns:p14="http://schemas.microsoft.com/office/powerpoint/2010/main" val="2764881926"/>
              </p:ext>
            </p:extLst>
          </p:nvPr>
        </p:nvGraphicFramePr>
        <p:xfrm>
          <a:off x="391888" y="2351314"/>
          <a:ext cx="11585465" cy="4034972"/>
        </p:xfrm>
        <a:graphic>
          <a:graphicData uri="http://schemas.openxmlformats.org/drawingml/2006/table">
            <a:tbl>
              <a:tblPr rtl="1" firstRow="1" firstCol="1" bandRow="1">
                <a:tableStyleId>{5C22544A-7EE6-4342-B048-85BDC9FD1C3A}</a:tableStyleId>
              </a:tblPr>
              <a:tblGrid>
                <a:gridCol w="1159291">
                  <a:extLst>
                    <a:ext uri="{9D8B030D-6E8A-4147-A177-3AD203B41FA5}">
                      <a16:colId xmlns:a16="http://schemas.microsoft.com/office/drawing/2014/main" val="3146293583"/>
                    </a:ext>
                  </a:extLst>
                </a:gridCol>
                <a:gridCol w="1055103">
                  <a:extLst>
                    <a:ext uri="{9D8B030D-6E8A-4147-A177-3AD203B41FA5}">
                      <a16:colId xmlns:a16="http://schemas.microsoft.com/office/drawing/2014/main" val="595827675"/>
                    </a:ext>
                  </a:extLst>
                </a:gridCol>
                <a:gridCol w="1054276">
                  <a:extLst>
                    <a:ext uri="{9D8B030D-6E8A-4147-A177-3AD203B41FA5}">
                      <a16:colId xmlns:a16="http://schemas.microsoft.com/office/drawing/2014/main" val="1071568490"/>
                    </a:ext>
                  </a:extLst>
                </a:gridCol>
                <a:gridCol w="1641364">
                  <a:extLst>
                    <a:ext uri="{9D8B030D-6E8A-4147-A177-3AD203B41FA5}">
                      <a16:colId xmlns:a16="http://schemas.microsoft.com/office/drawing/2014/main" val="3013830783"/>
                    </a:ext>
                  </a:extLst>
                </a:gridCol>
                <a:gridCol w="1049315">
                  <a:extLst>
                    <a:ext uri="{9D8B030D-6E8A-4147-A177-3AD203B41FA5}">
                      <a16:colId xmlns:a16="http://schemas.microsoft.com/office/drawing/2014/main" val="3192444996"/>
                    </a:ext>
                  </a:extLst>
                </a:gridCol>
                <a:gridCol w="702851">
                  <a:extLst>
                    <a:ext uri="{9D8B030D-6E8A-4147-A177-3AD203B41FA5}">
                      <a16:colId xmlns:a16="http://schemas.microsoft.com/office/drawing/2014/main" val="3478808344"/>
                    </a:ext>
                  </a:extLst>
                </a:gridCol>
                <a:gridCol w="2110207">
                  <a:extLst>
                    <a:ext uri="{9D8B030D-6E8A-4147-A177-3AD203B41FA5}">
                      <a16:colId xmlns:a16="http://schemas.microsoft.com/office/drawing/2014/main" val="4193520597"/>
                    </a:ext>
                  </a:extLst>
                </a:gridCol>
                <a:gridCol w="2813058">
                  <a:extLst>
                    <a:ext uri="{9D8B030D-6E8A-4147-A177-3AD203B41FA5}">
                      <a16:colId xmlns:a16="http://schemas.microsoft.com/office/drawing/2014/main" val="2383080865"/>
                    </a:ext>
                  </a:extLst>
                </a:gridCol>
              </a:tblGrid>
              <a:tr h="722662">
                <a:tc>
                  <a:txBody>
                    <a:bodyPr/>
                    <a:lstStyle/>
                    <a:p>
                      <a:pPr marL="0" marR="0" algn="ctr" rtl="1">
                        <a:lnSpc>
                          <a:spcPct val="107000"/>
                        </a:lnSpc>
                        <a:spcBef>
                          <a:spcPts val="0"/>
                        </a:spcBef>
                        <a:spcAft>
                          <a:spcPts val="0"/>
                        </a:spcAft>
                      </a:pPr>
                      <a:r>
                        <a:rPr lang="fa-IR" sz="1800" dirty="0">
                          <a:effectLst/>
                          <a:cs typeface="B Zar" panose="00000400000000000000" pitchFamily="2" charset="-78"/>
                        </a:rPr>
                        <a:t>نام برنامه</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تهیه کننده</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مجریان</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میهمانان ویژه برنامه</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ساعت پخش</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مدت</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رویکرد ویژه برنامه</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خلاصه برنامه</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2235175473"/>
                  </a:ext>
                </a:extLst>
              </a:tr>
              <a:tr h="1656155">
                <a:tc>
                  <a:txBody>
                    <a:bodyPr/>
                    <a:lstStyle/>
                    <a:p>
                      <a:pPr marL="0" marR="0" algn="ctr" rtl="1">
                        <a:lnSpc>
                          <a:spcPct val="107000"/>
                        </a:lnSpc>
                        <a:spcBef>
                          <a:spcPts val="0"/>
                        </a:spcBef>
                        <a:spcAft>
                          <a:spcPts val="0"/>
                        </a:spcAft>
                      </a:pPr>
                      <a:r>
                        <a:rPr lang="fa-IR" sz="1800">
                          <a:effectLst/>
                          <a:cs typeface="B Zar" panose="00000400000000000000" pitchFamily="2" charset="-78"/>
                        </a:rPr>
                        <a:t>ننه سرما</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ریحانه یزدان دوست</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فرشاد آذرنیا</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en-US" sz="1800" dirty="0">
                          <a:effectLst/>
                          <a:cs typeface="B Zar" panose="00000400000000000000" pitchFamily="2" charset="-78"/>
                        </a:rPr>
                        <a:t> </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3:30</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1:00</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تقویت هویت و فرهنگ ملی</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روایتی موزیکال از آئین کهن ننه سرما و عمو نوروز</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4294205267"/>
                  </a:ext>
                </a:extLst>
              </a:tr>
              <a:tr h="1656155">
                <a:tc>
                  <a:txBody>
                    <a:bodyPr/>
                    <a:lstStyle/>
                    <a:p>
                      <a:pPr marL="0" marR="0" algn="ctr" rtl="1">
                        <a:lnSpc>
                          <a:spcPct val="107000"/>
                        </a:lnSpc>
                        <a:spcBef>
                          <a:spcPts val="0"/>
                        </a:spcBef>
                        <a:spcAft>
                          <a:spcPts val="0"/>
                        </a:spcAft>
                      </a:pPr>
                      <a:r>
                        <a:rPr lang="fa-IR" sz="1800">
                          <a:effectLst/>
                          <a:cs typeface="B Zar" panose="00000400000000000000" pitchFamily="2" charset="-78"/>
                        </a:rPr>
                        <a:t>شادباش: هفت سین خاطرات</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ریحانه یزدان دوست</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حمید یزدانی، علیرضا تابان</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داود حیدری، خانم رفیعی تاری، مجتبی تیموری</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6:00</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1:30</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فراهم آوردن اوقاتی مفرح برای مخاطبان در کنار تمرکز بر محتوا و جذابیت</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گفتگو با هنرمندان قدیمی رادیو در خصوص حس و حال نمایش‌های قدیم</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3091639961"/>
                  </a:ext>
                </a:extLst>
              </a:tr>
            </a:tbl>
          </a:graphicData>
        </a:graphic>
      </p:graphicFrame>
      <p:sp>
        <p:nvSpPr>
          <p:cNvPr id="9" name="TextBox 8">
            <a:extLst>
              <a:ext uri="{FF2B5EF4-FFF2-40B4-BE49-F238E27FC236}">
                <a16:creationId xmlns:a16="http://schemas.microsoft.com/office/drawing/2014/main" id="{C7602F7B-0A15-0B28-AA06-83C4D5AF280E}"/>
              </a:ext>
            </a:extLst>
          </p:cNvPr>
          <p:cNvSpPr txBox="1"/>
          <p:nvPr/>
        </p:nvSpPr>
        <p:spPr>
          <a:xfrm>
            <a:off x="912474" y="1246656"/>
            <a:ext cx="2891386" cy="461665"/>
          </a:xfrm>
          <a:prstGeom prst="rect">
            <a:avLst/>
          </a:prstGeom>
          <a:noFill/>
        </p:spPr>
        <p:txBody>
          <a:bodyPr wrap="square" rtlCol="0">
            <a:spAutoFit/>
          </a:bodyPr>
          <a:lstStyle/>
          <a:p>
            <a:pPr algn="r" rtl="1"/>
            <a:r>
              <a:rPr lang="fa-IR" sz="2400" b="1" dirty="0">
                <a:cs typeface="B Zar" panose="00000400000000000000" pitchFamily="2" charset="-78"/>
              </a:rPr>
              <a:t>ویژه برنامه سال تحویل</a:t>
            </a:r>
          </a:p>
        </p:txBody>
      </p:sp>
    </p:spTree>
    <p:extLst>
      <p:ext uri="{BB962C8B-B14F-4D97-AF65-F5344CB8AC3E}">
        <p14:creationId xmlns:p14="http://schemas.microsoft.com/office/powerpoint/2010/main" val="28400040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258DD-909B-99ED-5355-DCA931D65EF3}"/>
              </a:ext>
            </a:extLst>
          </p:cNvPr>
          <p:cNvSpPr>
            <a:spLocks noGrp="1"/>
          </p:cNvSpPr>
          <p:nvPr>
            <p:ph type="title"/>
          </p:nvPr>
        </p:nvSpPr>
        <p:spPr>
          <a:xfrm>
            <a:off x="7868992" y="510637"/>
            <a:ext cx="4108360" cy="705119"/>
          </a:xfrm>
        </p:spPr>
        <p:txBody>
          <a:bodyPr/>
          <a:lstStyle/>
          <a:p>
            <a:pPr algn="r" rtl="1"/>
            <a:r>
              <a:rPr lang="fa-IR" sz="3600" dirty="0"/>
              <a:t>رادیو ورزش</a:t>
            </a:r>
            <a:endParaRPr lang="en-US" sz="3600" dirty="0"/>
          </a:p>
        </p:txBody>
      </p:sp>
      <p:graphicFrame>
        <p:nvGraphicFramePr>
          <p:cNvPr id="7" name="Table 6"/>
          <p:cNvGraphicFramePr>
            <a:graphicFrameLocks noGrp="1"/>
          </p:cNvGraphicFramePr>
          <p:nvPr>
            <p:extLst>
              <p:ext uri="{D42A27DB-BD31-4B8C-83A1-F6EECF244321}">
                <p14:modId xmlns:p14="http://schemas.microsoft.com/office/powerpoint/2010/main" val="3782962113"/>
              </p:ext>
            </p:extLst>
          </p:nvPr>
        </p:nvGraphicFramePr>
        <p:xfrm>
          <a:off x="217715" y="2612571"/>
          <a:ext cx="11538856" cy="3454399"/>
        </p:xfrm>
        <a:graphic>
          <a:graphicData uri="http://schemas.openxmlformats.org/drawingml/2006/table">
            <a:tbl>
              <a:tblPr rtl="1" firstRow="1" firstCol="1" bandRow="1">
                <a:tableStyleId>{5C22544A-7EE6-4342-B048-85BDC9FD1C3A}</a:tableStyleId>
              </a:tblPr>
              <a:tblGrid>
                <a:gridCol w="795784">
                  <a:extLst>
                    <a:ext uri="{9D8B030D-6E8A-4147-A177-3AD203B41FA5}">
                      <a16:colId xmlns:a16="http://schemas.microsoft.com/office/drawing/2014/main" val="3321495263"/>
                    </a:ext>
                  </a:extLst>
                </a:gridCol>
                <a:gridCol w="1051746">
                  <a:extLst>
                    <a:ext uri="{9D8B030D-6E8A-4147-A177-3AD203B41FA5}">
                      <a16:colId xmlns:a16="http://schemas.microsoft.com/office/drawing/2014/main" val="3145312919"/>
                    </a:ext>
                  </a:extLst>
                </a:gridCol>
                <a:gridCol w="1628484">
                  <a:extLst>
                    <a:ext uri="{9D8B030D-6E8A-4147-A177-3AD203B41FA5}">
                      <a16:colId xmlns:a16="http://schemas.microsoft.com/office/drawing/2014/main" val="3122064396"/>
                    </a:ext>
                  </a:extLst>
                </a:gridCol>
                <a:gridCol w="1531414">
                  <a:extLst>
                    <a:ext uri="{9D8B030D-6E8A-4147-A177-3AD203B41FA5}">
                      <a16:colId xmlns:a16="http://schemas.microsoft.com/office/drawing/2014/main" val="224766922"/>
                    </a:ext>
                  </a:extLst>
                </a:gridCol>
                <a:gridCol w="899886">
                  <a:extLst>
                    <a:ext uri="{9D8B030D-6E8A-4147-A177-3AD203B41FA5}">
                      <a16:colId xmlns:a16="http://schemas.microsoft.com/office/drawing/2014/main" val="2204436653"/>
                    </a:ext>
                  </a:extLst>
                </a:gridCol>
                <a:gridCol w="746910">
                  <a:extLst>
                    <a:ext uri="{9D8B030D-6E8A-4147-A177-3AD203B41FA5}">
                      <a16:colId xmlns:a16="http://schemas.microsoft.com/office/drawing/2014/main" val="1757552392"/>
                    </a:ext>
                  </a:extLst>
                </a:gridCol>
                <a:gridCol w="2093648">
                  <a:extLst>
                    <a:ext uri="{9D8B030D-6E8A-4147-A177-3AD203B41FA5}">
                      <a16:colId xmlns:a16="http://schemas.microsoft.com/office/drawing/2014/main" val="3932361997"/>
                    </a:ext>
                  </a:extLst>
                </a:gridCol>
                <a:gridCol w="2790984">
                  <a:extLst>
                    <a:ext uri="{9D8B030D-6E8A-4147-A177-3AD203B41FA5}">
                      <a16:colId xmlns:a16="http://schemas.microsoft.com/office/drawing/2014/main" val="2288011267"/>
                    </a:ext>
                  </a:extLst>
                </a:gridCol>
              </a:tblGrid>
              <a:tr h="915644">
                <a:tc>
                  <a:txBody>
                    <a:bodyPr/>
                    <a:lstStyle/>
                    <a:p>
                      <a:pPr marL="0" marR="0" algn="ctr" rtl="1">
                        <a:lnSpc>
                          <a:spcPct val="107000"/>
                        </a:lnSpc>
                        <a:spcBef>
                          <a:spcPts val="0"/>
                        </a:spcBef>
                        <a:spcAft>
                          <a:spcPts val="0"/>
                        </a:spcAft>
                      </a:pPr>
                      <a:r>
                        <a:rPr lang="fa-IR" sz="1800" dirty="0">
                          <a:effectLst/>
                          <a:cs typeface="B Zar" panose="00000400000000000000" pitchFamily="2" charset="-78"/>
                        </a:rPr>
                        <a:t>نام برنامه</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تهیه کننده</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مجریان</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میهمانان ویژه برنامه</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ساعت پخش</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مدت</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رویکرد ویژه برنامه</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خلاصه برنامه</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3407163612"/>
                  </a:ext>
                </a:extLst>
              </a:tr>
              <a:tr h="2538755">
                <a:tc>
                  <a:txBody>
                    <a:bodyPr/>
                    <a:lstStyle/>
                    <a:p>
                      <a:pPr marL="0" marR="0" algn="ctr" rtl="1">
                        <a:lnSpc>
                          <a:spcPct val="107000"/>
                        </a:lnSpc>
                        <a:spcBef>
                          <a:spcPts val="0"/>
                        </a:spcBef>
                        <a:spcAft>
                          <a:spcPts val="0"/>
                        </a:spcAft>
                      </a:pPr>
                      <a:r>
                        <a:rPr lang="fa-IR" sz="1800">
                          <a:effectLst/>
                          <a:cs typeface="B Zar" panose="00000400000000000000" pitchFamily="2" charset="-78"/>
                        </a:rPr>
                        <a:t>توپ تحویل سال</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صدف سبحانی</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اختر زورقچیان</a:t>
                      </a:r>
                      <a:br>
                        <a:rPr lang="fa-IR" sz="1800" dirty="0">
                          <a:effectLst/>
                          <a:cs typeface="B Zar" panose="00000400000000000000" pitchFamily="2" charset="-78"/>
                        </a:rPr>
                      </a:br>
                      <a:r>
                        <a:rPr lang="fa-IR" sz="1800" dirty="0">
                          <a:effectLst/>
                          <a:cs typeface="B Zar" panose="00000400000000000000" pitchFamily="2" charset="-78"/>
                        </a:rPr>
                        <a:t>محمدرضا منصوریان</a:t>
                      </a:r>
                      <a:br>
                        <a:rPr lang="fa-IR" sz="1800" dirty="0">
                          <a:effectLst/>
                          <a:cs typeface="B Zar" panose="00000400000000000000" pitchFamily="2" charset="-78"/>
                        </a:rPr>
                      </a:br>
                      <a:r>
                        <a:rPr lang="fa-IR" sz="1800" dirty="0">
                          <a:effectLst/>
                          <a:cs typeface="B Zar" panose="00000400000000000000" pitchFamily="2" charset="-78"/>
                        </a:rPr>
                        <a:t>غلامعلی پیر ایرانی</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نوشاد عالمیان </a:t>
                      </a:r>
                      <a:br>
                        <a:rPr lang="fa-IR" sz="1800" dirty="0">
                          <a:effectLst/>
                          <a:cs typeface="B Zar" panose="00000400000000000000" pitchFamily="2" charset="-78"/>
                        </a:rPr>
                      </a:br>
                      <a:r>
                        <a:rPr lang="fa-IR" sz="1800" dirty="0">
                          <a:effectLst/>
                          <a:cs typeface="B Zar" panose="00000400000000000000" pitchFamily="2" charset="-78"/>
                        </a:rPr>
                        <a:t>حنانه کعبه عمیر</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5:00</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3:00</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ایجاد فضایی با نشاط و مفرح در آغاز سال تحویل با چاشنی</a:t>
                      </a:r>
                      <a:br>
                        <a:rPr lang="fa-IR" sz="1800" dirty="0">
                          <a:effectLst/>
                          <a:cs typeface="B Zar" panose="00000400000000000000" pitchFamily="2" charset="-78"/>
                        </a:rPr>
                      </a:br>
                      <a:r>
                        <a:rPr lang="fa-IR" sz="1800" dirty="0">
                          <a:effectLst/>
                          <a:cs typeface="B Zar" panose="00000400000000000000" pitchFamily="2" charset="-78"/>
                        </a:rPr>
                        <a:t> ورزش در فضای معنوی ماه مبارک رمضان</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این برنامه شامل بخش هایی متنوع است از جمله پیام رهبری ، خاطرات ورزشکاران،ارتباط با اماکن زیارتی و ...</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1006614361"/>
                  </a:ext>
                </a:extLst>
              </a:tr>
            </a:tbl>
          </a:graphicData>
        </a:graphic>
      </p:graphicFrame>
      <p:sp>
        <p:nvSpPr>
          <p:cNvPr id="8" name="TextBox 7">
            <a:extLst>
              <a:ext uri="{FF2B5EF4-FFF2-40B4-BE49-F238E27FC236}">
                <a16:creationId xmlns:a16="http://schemas.microsoft.com/office/drawing/2014/main" id="{C7602F7B-0A15-0B28-AA06-83C4D5AF280E}"/>
              </a:ext>
            </a:extLst>
          </p:cNvPr>
          <p:cNvSpPr txBox="1"/>
          <p:nvPr/>
        </p:nvSpPr>
        <p:spPr>
          <a:xfrm>
            <a:off x="912474" y="1246656"/>
            <a:ext cx="2891386" cy="461665"/>
          </a:xfrm>
          <a:prstGeom prst="rect">
            <a:avLst/>
          </a:prstGeom>
          <a:noFill/>
        </p:spPr>
        <p:txBody>
          <a:bodyPr wrap="square" rtlCol="0">
            <a:spAutoFit/>
          </a:bodyPr>
          <a:lstStyle/>
          <a:p>
            <a:pPr algn="r" rtl="1"/>
            <a:r>
              <a:rPr lang="fa-IR" sz="2400" b="1" dirty="0">
                <a:cs typeface="B Zar" panose="00000400000000000000" pitchFamily="2" charset="-78"/>
              </a:rPr>
              <a:t>ویژه برنامه سال تحویل</a:t>
            </a:r>
          </a:p>
        </p:txBody>
      </p:sp>
    </p:spTree>
    <p:extLst>
      <p:ext uri="{BB962C8B-B14F-4D97-AF65-F5344CB8AC3E}">
        <p14:creationId xmlns:p14="http://schemas.microsoft.com/office/powerpoint/2010/main" val="39293054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38D45-643E-D4F5-AED8-337D309EDF82}"/>
              </a:ext>
            </a:extLst>
          </p:cNvPr>
          <p:cNvSpPr>
            <a:spLocks noGrp="1"/>
          </p:cNvSpPr>
          <p:nvPr>
            <p:ph type="title"/>
          </p:nvPr>
        </p:nvSpPr>
        <p:spPr>
          <a:xfrm>
            <a:off x="1357089" y="2730500"/>
            <a:ext cx="4382521" cy="1206500"/>
          </a:xfrm>
        </p:spPr>
        <p:txBody>
          <a:bodyPr/>
          <a:lstStyle/>
          <a:p>
            <a:pPr algn="ctr"/>
            <a:r>
              <a:rPr lang="fa-IR" sz="3600" dirty="0"/>
              <a:t>برنامه های شاخص رادیو در ایام نوروز  </a:t>
            </a:r>
            <a:endParaRPr lang="en-US" sz="3600" dirty="0"/>
          </a:p>
        </p:txBody>
      </p:sp>
      <p:sp>
        <p:nvSpPr>
          <p:cNvPr id="3" name="Text Placeholder 2">
            <a:extLst>
              <a:ext uri="{FF2B5EF4-FFF2-40B4-BE49-F238E27FC236}">
                <a16:creationId xmlns:a16="http://schemas.microsoft.com/office/drawing/2014/main" id="{5DAE14A6-125C-EAB8-CCAC-2220FC057111}"/>
              </a:ext>
            </a:extLst>
          </p:cNvPr>
          <p:cNvSpPr>
            <a:spLocks noGrp="1"/>
          </p:cNvSpPr>
          <p:nvPr>
            <p:ph type="body" sz="quarter" idx="16"/>
          </p:nvPr>
        </p:nvSpPr>
        <p:spPr/>
        <p:txBody>
          <a:bodyPr/>
          <a:lstStyle/>
          <a:p>
            <a:endParaRPr lang="en-US" dirty="0"/>
          </a:p>
        </p:txBody>
      </p:sp>
      <p:pic>
        <p:nvPicPr>
          <p:cNvPr id="5" name="Picture 4">
            <a:extLst>
              <a:ext uri="{FF2B5EF4-FFF2-40B4-BE49-F238E27FC236}">
                <a16:creationId xmlns:a16="http://schemas.microsoft.com/office/drawing/2014/main" id="{7A7CC354-C2BC-D906-1479-071CF75AA3E9}"/>
              </a:ext>
            </a:extLst>
          </p:cNvPr>
          <p:cNvPicPr>
            <a:picLocks noChangeAspect="1"/>
          </p:cNvPicPr>
          <p:nvPr/>
        </p:nvPicPr>
        <p:blipFill rotWithShape="1">
          <a:blip r:embed="rId2"/>
          <a:srcRect t="11326" b="10699"/>
          <a:stretch/>
        </p:blipFill>
        <p:spPr>
          <a:xfrm>
            <a:off x="6493328" y="2286000"/>
            <a:ext cx="4205643" cy="2295525"/>
          </a:xfrm>
          <a:prstGeom prst="rect">
            <a:avLst/>
          </a:prstGeom>
        </p:spPr>
      </p:pic>
    </p:spTree>
    <p:extLst>
      <p:ext uri="{BB962C8B-B14F-4D97-AF65-F5344CB8AC3E}">
        <p14:creationId xmlns:p14="http://schemas.microsoft.com/office/powerpoint/2010/main" val="131774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258DD-909B-99ED-5355-DCA931D65EF3}"/>
              </a:ext>
            </a:extLst>
          </p:cNvPr>
          <p:cNvSpPr>
            <a:spLocks noGrp="1"/>
          </p:cNvSpPr>
          <p:nvPr>
            <p:ph type="title"/>
          </p:nvPr>
        </p:nvSpPr>
        <p:spPr>
          <a:xfrm>
            <a:off x="7868992" y="510637"/>
            <a:ext cx="4108360" cy="705119"/>
          </a:xfrm>
        </p:spPr>
        <p:txBody>
          <a:bodyPr/>
          <a:lstStyle/>
          <a:p>
            <a:pPr algn="r" rtl="1"/>
            <a:r>
              <a:rPr lang="fa-IR" sz="3600" dirty="0"/>
              <a:t>رادیو اقتصاد</a:t>
            </a:r>
            <a:endParaRPr lang="en-US" sz="3600" dirty="0"/>
          </a:p>
        </p:txBody>
      </p:sp>
      <p:sp>
        <p:nvSpPr>
          <p:cNvPr id="4" name="TextBox 3">
            <a:extLst>
              <a:ext uri="{FF2B5EF4-FFF2-40B4-BE49-F238E27FC236}">
                <a16:creationId xmlns:a16="http://schemas.microsoft.com/office/drawing/2014/main" id="{74D05B40-3F8F-3C07-1B20-C60386DF63E3}"/>
              </a:ext>
            </a:extLst>
          </p:cNvPr>
          <p:cNvSpPr txBox="1"/>
          <p:nvPr/>
        </p:nvSpPr>
        <p:spPr>
          <a:xfrm>
            <a:off x="280475" y="510637"/>
            <a:ext cx="8010792" cy="1588384"/>
          </a:xfrm>
          <a:prstGeom prst="rect">
            <a:avLst/>
          </a:prstGeom>
          <a:noFill/>
        </p:spPr>
        <p:txBody>
          <a:bodyPr wrap="square" rtlCol="0">
            <a:spAutoFit/>
          </a:bodyPr>
          <a:lstStyle/>
          <a:p>
            <a:pPr algn="r" rtl="1">
              <a:lnSpc>
                <a:spcPct val="107000"/>
              </a:lnSpc>
              <a:spcAft>
                <a:spcPts val="800"/>
              </a:spcAft>
            </a:pPr>
            <a:r>
              <a:rPr lang="fa-IR" sz="2000" b="1" dirty="0">
                <a:cs typeface="B Zar" panose="00000400000000000000" pitchFamily="2" charset="-78"/>
              </a:rPr>
              <a:t>رویکرد در نوروز : </a:t>
            </a:r>
            <a:r>
              <a:rPr lang="fa-IR" sz="2000" dirty="0">
                <a:latin typeface="Calibri" panose="020F0502020204030204" pitchFamily="34" charset="0"/>
                <a:ea typeface="Calibri" panose="020F0502020204030204" pitchFamily="34" charset="0"/>
                <a:cs typeface="B Zar" panose="00000400000000000000" pitchFamily="2" charset="-78"/>
              </a:rPr>
              <a:t>روایت پیشرفت و امیدآفرینی در راستای ماموریت شبکه و سند تحول در فضایی مفرح با رویکرد سرگرمی</a:t>
            </a:r>
          </a:p>
          <a:p>
            <a:pPr algn="r" rtl="1">
              <a:lnSpc>
                <a:spcPct val="107000"/>
              </a:lnSpc>
              <a:spcAft>
                <a:spcPts val="800"/>
              </a:spcAft>
            </a:pPr>
            <a:endParaRPr lang="fa-IR" sz="2000" dirty="0">
              <a:latin typeface="Calibri" panose="020F0502020204030204" pitchFamily="34" charset="0"/>
              <a:ea typeface="Calibri" panose="020F0502020204030204" pitchFamily="34" charset="0"/>
              <a:cs typeface="B Zar" panose="00000400000000000000" pitchFamily="2" charset="-78"/>
            </a:endParaRPr>
          </a:p>
          <a:p>
            <a:pPr algn="r" rtl="1">
              <a:lnSpc>
                <a:spcPct val="107000"/>
              </a:lnSpc>
              <a:spcAft>
                <a:spcPts val="800"/>
              </a:spcAft>
            </a:pPr>
            <a:endParaRPr lang="en-US" sz="2000" b="1" dirty="0">
              <a:cs typeface="2  Zar" panose="00000400000000000000" pitchFamily="2" charset="-78"/>
            </a:endParaRPr>
          </a:p>
        </p:txBody>
      </p:sp>
      <p:sp>
        <p:nvSpPr>
          <p:cNvPr id="5" name="TextBox 4">
            <a:extLst>
              <a:ext uri="{FF2B5EF4-FFF2-40B4-BE49-F238E27FC236}">
                <a16:creationId xmlns:a16="http://schemas.microsoft.com/office/drawing/2014/main" id="{C7602F7B-0A15-0B28-AA06-83C4D5AF280E}"/>
              </a:ext>
            </a:extLst>
          </p:cNvPr>
          <p:cNvSpPr txBox="1"/>
          <p:nvPr/>
        </p:nvSpPr>
        <p:spPr>
          <a:xfrm>
            <a:off x="577621" y="1392771"/>
            <a:ext cx="2891386" cy="400110"/>
          </a:xfrm>
          <a:prstGeom prst="rect">
            <a:avLst/>
          </a:prstGeom>
          <a:noFill/>
        </p:spPr>
        <p:txBody>
          <a:bodyPr wrap="square" rtlCol="0">
            <a:spAutoFit/>
          </a:bodyPr>
          <a:lstStyle/>
          <a:p>
            <a:pPr algn="r" rtl="1"/>
            <a:r>
              <a:rPr lang="fa-IR" sz="2000" b="1" dirty="0">
                <a:cs typeface="B Zar" panose="00000400000000000000" pitchFamily="2" charset="-78"/>
              </a:rPr>
              <a:t>برنامه های شاخص</a:t>
            </a:r>
            <a:endParaRPr lang="en-US" sz="2000" b="1" dirty="0">
              <a:cs typeface="B Zar" panose="00000400000000000000" pitchFamily="2" charset="-78"/>
            </a:endParaRPr>
          </a:p>
        </p:txBody>
      </p:sp>
      <p:graphicFrame>
        <p:nvGraphicFramePr>
          <p:cNvPr id="6" name="Table 5"/>
          <p:cNvGraphicFramePr>
            <a:graphicFrameLocks noGrp="1"/>
          </p:cNvGraphicFramePr>
          <p:nvPr>
            <p:extLst>
              <p:ext uri="{D42A27DB-BD31-4B8C-83A1-F6EECF244321}">
                <p14:modId xmlns:p14="http://schemas.microsoft.com/office/powerpoint/2010/main" val="1015183627"/>
              </p:ext>
            </p:extLst>
          </p:nvPr>
        </p:nvGraphicFramePr>
        <p:xfrm>
          <a:off x="155392" y="2349175"/>
          <a:ext cx="11439830" cy="4040487"/>
        </p:xfrm>
        <a:graphic>
          <a:graphicData uri="http://schemas.openxmlformats.org/drawingml/2006/table">
            <a:tbl>
              <a:tblPr rtl="1" firstRow="1" firstCol="1" bandRow="1">
                <a:tableStyleId>{5C22544A-7EE6-4342-B048-85BDC9FD1C3A}</a:tableStyleId>
              </a:tblPr>
              <a:tblGrid>
                <a:gridCol w="1052882">
                  <a:extLst>
                    <a:ext uri="{9D8B030D-6E8A-4147-A177-3AD203B41FA5}">
                      <a16:colId xmlns:a16="http://schemas.microsoft.com/office/drawing/2014/main" val="1210088974"/>
                    </a:ext>
                  </a:extLst>
                </a:gridCol>
                <a:gridCol w="1515787">
                  <a:extLst>
                    <a:ext uri="{9D8B030D-6E8A-4147-A177-3AD203B41FA5}">
                      <a16:colId xmlns:a16="http://schemas.microsoft.com/office/drawing/2014/main" val="3466426255"/>
                    </a:ext>
                  </a:extLst>
                </a:gridCol>
                <a:gridCol w="2228711">
                  <a:extLst>
                    <a:ext uri="{9D8B030D-6E8A-4147-A177-3AD203B41FA5}">
                      <a16:colId xmlns:a16="http://schemas.microsoft.com/office/drawing/2014/main" val="3525521343"/>
                    </a:ext>
                  </a:extLst>
                </a:gridCol>
                <a:gridCol w="1167063">
                  <a:extLst>
                    <a:ext uri="{9D8B030D-6E8A-4147-A177-3AD203B41FA5}">
                      <a16:colId xmlns:a16="http://schemas.microsoft.com/office/drawing/2014/main" val="2023430696"/>
                    </a:ext>
                  </a:extLst>
                </a:gridCol>
                <a:gridCol w="733926">
                  <a:extLst>
                    <a:ext uri="{9D8B030D-6E8A-4147-A177-3AD203B41FA5}">
                      <a16:colId xmlns:a16="http://schemas.microsoft.com/office/drawing/2014/main" val="1835611747"/>
                    </a:ext>
                  </a:extLst>
                </a:gridCol>
                <a:gridCol w="705853">
                  <a:extLst>
                    <a:ext uri="{9D8B030D-6E8A-4147-A177-3AD203B41FA5}">
                      <a16:colId xmlns:a16="http://schemas.microsoft.com/office/drawing/2014/main" val="3543893887"/>
                    </a:ext>
                  </a:extLst>
                </a:gridCol>
                <a:gridCol w="4035608">
                  <a:extLst>
                    <a:ext uri="{9D8B030D-6E8A-4147-A177-3AD203B41FA5}">
                      <a16:colId xmlns:a16="http://schemas.microsoft.com/office/drawing/2014/main" val="1665749916"/>
                    </a:ext>
                  </a:extLst>
                </a:gridCol>
              </a:tblGrid>
              <a:tr h="309773">
                <a:tc>
                  <a:txBody>
                    <a:bodyPr/>
                    <a:lstStyle/>
                    <a:p>
                      <a:pPr marL="0" marR="0" algn="ctr" rtl="1">
                        <a:lnSpc>
                          <a:spcPct val="107000"/>
                        </a:lnSpc>
                        <a:spcBef>
                          <a:spcPts val="0"/>
                        </a:spcBef>
                        <a:spcAft>
                          <a:spcPts val="0"/>
                        </a:spcAft>
                      </a:pPr>
                      <a:r>
                        <a:rPr lang="fa-IR" sz="1800" dirty="0">
                          <a:effectLst/>
                          <a:cs typeface="B Zar" panose="00000400000000000000" pitchFamily="2" charset="-78"/>
                        </a:rPr>
                        <a:t>نام برنامه</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tc>
                <a:tc>
                  <a:txBody>
                    <a:bodyPr/>
                    <a:lstStyle/>
                    <a:p>
                      <a:pPr marL="0" marR="0" algn="ctr" rtl="1">
                        <a:lnSpc>
                          <a:spcPct val="107000"/>
                        </a:lnSpc>
                        <a:spcBef>
                          <a:spcPts val="0"/>
                        </a:spcBef>
                        <a:spcAft>
                          <a:spcPts val="0"/>
                        </a:spcAft>
                      </a:pPr>
                      <a:r>
                        <a:rPr lang="fa-IR" sz="1800">
                          <a:effectLst/>
                          <a:cs typeface="B Zar" panose="00000400000000000000" pitchFamily="2" charset="-78"/>
                        </a:rPr>
                        <a:t>تهیه کننده</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گویندگان</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tc>
                <a:tc>
                  <a:txBody>
                    <a:bodyPr/>
                    <a:lstStyle/>
                    <a:p>
                      <a:pPr marL="0" marR="0" algn="ctr" rtl="1">
                        <a:lnSpc>
                          <a:spcPct val="107000"/>
                        </a:lnSpc>
                        <a:spcBef>
                          <a:spcPts val="0"/>
                        </a:spcBef>
                        <a:spcAft>
                          <a:spcPts val="0"/>
                        </a:spcAft>
                      </a:pPr>
                      <a:r>
                        <a:rPr lang="fa-IR" sz="1800">
                          <a:effectLst/>
                          <a:cs typeface="B Zar" panose="00000400000000000000" pitchFamily="2" charset="-78"/>
                        </a:rPr>
                        <a:t>بازیگران</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tc>
                <a:tc>
                  <a:txBody>
                    <a:bodyPr/>
                    <a:lstStyle/>
                    <a:p>
                      <a:pPr marL="0" marR="0" algn="ctr" rtl="1">
                        <a:lnSpc>
                          <a:spcPct val="107000"/>
                        </a:lnSpc>
                        <a:spcBef>
                          <a:spcPts val="0"/>
                        </a:spcBef>
                        <a:spcAft>
                          <a:spcPts val="0"/>
                        </a:spcAft>
                      </a:pPr>
                      <a:r>
                        <a:rPr lang="fa-IR" sz="1800">
                          <a:effectLst/>
                          <a:cs typeface="B Zar" panose="00000400000000000000" pitchFamily="2" charset="-78"/>
                        </a:rPr>
                        <a:t>ساعت پخش</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tc>
                <a:tc>
                  <a:txBody>
                    <a:bodyPr/>
                    <a:lstStyle/>
                    <a:p>
                      <a:pPr marL="0" marR="0" algn="ctr" rtl="1">
                        <a:lnSpc>
                          <a:spcPct val="107000"/>
                        </a:lnSpc>
                        <a:spcBef>
                          <a:spcPts val="0"/>
                        </a:spcBef>
                        <a:spcAft>
                          <a:spcPts val="0"/>
                        </a:spcAft>
                      </a:pPr>
                      <a:r>
                        <a:rPr lang="fa-IR" sz="1800">
                          <a:effectLst/>
                          <a:cs typeface="B Zar" panose="00000400000000000000" pitchFamily="2" charset="-78"/>
                        </a:rPr>
                        <a:t>مدت</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خلاصه برنامه</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tc>
                <a:extLst>
                  <a:ext uri="{0D108BD9-81ED-4DB2-BD59-A6C34878D82A}">
                    <a16:rowId xmlns:a16="http://schemas.microsoft.com/office/drawing/2014/main" val="195214874"/>
                  </a:ext>
                </a:extLst>
              </a:tr>
              <a:tr h="0">
                <a:tc>
                  <a:txBody>
                    <a:bodyPr/>
                    <a:lstStyle/>
                    <a:p>
                      <a:pPr marL="0" marR="0" algn="r" rtl="1">
                        <a:lnSpc>
                          <a:spcPct val="107000"/>
                        </a:lnSpc>
                        <a:spcBef>
                          <a:spcPts val="0"/>
                        </a:spcBef>
                        <a:spcAft>
                          <a:spcPts val="0"/>
                        </a:spcAft>
                      </a:pPr>
                      <a:r>
                        <a:rPr lang="fa-IR" sz="1800" dirty="0">
                          <a:effectLst/>
                          <a:cs typeface="B Zar" panose="00000400000000000000" pitchFamily="2" charset="-78"/>
                        </a:rPr>
                        <a:t>بهاربازار</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پویان امینان(هفته اول)</a:t>
                      </a:r>
                      <a:br>
                        <a:rPr lang="fa-IR" sz="1800" dirty="0">
                          <a:effectLst/>
                          <a:cs typeface="B Zar" panose="00000400000000000000" pitchFamily="2" charset="-78"/>
                        </a:rPr>
                      </a:br>
                      <a:r>
                        <a:rPr lang="fa-IR" sz="1800" dirty="0">
                          <a:effectLst/>
                          <a:cs typeface="B Zar" panose="00000400000000000000" pitchFamily="2" charset="-78"/>
                        </a:rPr>
                        <a:t>نارنین کتابچی(هفته دوم)</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شهلا جمشیدیان(هفته اول)</a:t>
                      </a:r>
                      <a:br>
                        <a:rPr lang="fa-IR" sz="1800" dirty="0">
                          <a:effectLst/>
                          <a:cs typeface="B Zar" panose="00000400000000000000" pitchFamily="2" charset="-78"/>
                        </a:rPr>
                      </a:br>
                      <a:r>
                        <a:rPr lang="fa-IR" sz="1800" dirty="0">
                          <a:effectLst/>
                          <a:cs typeface="B Zar" panose="00000400000000000000" pitchFamily="2" charset="-78"/>
                        </a:rPr>
                        <a:t>معصومه سادات سید علوی(هفته دوم)</a:t>
                      </a:r>
                      <a:br>
                        <a:rPr lang="fa-IR" sz="1800" dirty="0">
                          <a:effectLst/>
                          <a:cs typeface="B Zar" panose="00000400000000000000" pitchFamily="2" charset="-78"/>
                        </a:rPr>
                      </a:br>
                      <a:r>
                        <a:rPr lang="fa-IR" sz="1800" dirty="0">
                          <a:effectLst/>
                          <a:cs typeface="B Zar" panose="00000400000000000000" pitchFamily="2" charset="-78"/>
                        </a:rPr>
                        <a:t>علیرضا بختیاری هفته دوم)</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امین بختیاری خو (هفته اول)</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10:00</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120</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بهار بازار ویژه برنامه نوروزی رادیو اقتصاد با نگاهی به اقتصاد و رویکرد سرگرمی و فضایی شاد و تعاملی است</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1121414017"/>
                  </a:ext>
                </a:extLst>
              </a:tr>
              <a:tr h="0">
                <a:tc>
                  <a:txBody>
                    <a:bodyPr/>
                    <a:lstStyle/>
                    <a:p>
                      <a:pPr marL="0" marR="0" algn="r" rtl="1">
                        <a:lnSpc>
                          <a:spcPct val="107000"/>
                        </a:lnSpc>
                        <a:spcBef>
                          <a:spcPts val="0"/>
                        </a:spcBef>
                        <a:spcAft>
                          <a:spcPts val="0"/>
                        </a:spcAft>
                      </a:pPr>
                      <a:r>
                        <a:rPr lang="fa-IR" sz="1800">
                          <a:effectLst/>
                          <a:cs typeface="B Zar" panose="00000400000000000000" pitchFamily="2" charset="-78"/>
                        </a:rPr>
                        <a:t>سکه بهار</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فرزانه صادقیان</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ژاله اکبری</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مصطفی خواجه حسینی</a:t>
                      </a:r>
                      <a:br>
                        <a:rPr lang="fa-IR" sz="1800" dirty="0">
                          <a:effectLst/>
                          <a:cs typeface="B Zar" panose="00000400000000000000" pitchFamily="2" charset="-78"/>
                        </a:rPr>
                      </a:br>
                      <a:r>
                        <a:rPr lang="fa-IR" sz="1800" dirty="0">
                          <a:effectLst/>
                          <a:cs typeface="B Zar" panose="00000400000000000000" pitchFamily="2" charset="-78"/>
                        </a:rPr>
                        <a:t>سارا عرب پوریان</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latin typeface="+mn-lt"/>
                          <a:ea typeface="+mn-ea"/>
                          <a:cs typeface="B Zar" panose="00000400000000000000" pitchFamily="2" charset="-78"/>
                        </a:rPr>
                        <a:t>16:00</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50</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در ااین ویژه برنامه شرکت کنندگان به همراه خانواده هایشان حضور پیدا خواهند کرد و یک کارشناس کسب و کار ،یک کارشناس اقتصاد خانواده و یک جامعه شناس به عنوان هیات داوران حضور دارند .</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752023535"/>
                  </a:ext>
                </a:extLst>
              </a:tr>
              <a:tr h="1105517">
                <a:tc>
                  <a:txBody>
                    <a:bodyPr/>
                    <a:lstStyle/>
                    <a:p>
                      <a:pPr marL="0" marR="0" algn="r" rtl="1">
                        <a:lnSpc>
                          <a:spcPct val="107000"/>
                        </a:lnSpc>
                        <a:spcBef>
                          <a:spcPts val="0"/>
                        </a:spcBef>
                        <a:spcAft>
                          <a:spcPts val="0"/>
                        </a:spcAft>
                      </a:pPr>
                      <a:r>
                        <a:rPr lang="fa-IR" sz="1800">
                          <a:effectLst/>
                          <a:cs typeface="B Zar" panose="00000400000000000000" pitchFamily="2" charset="-78"/>
                        </a:rPr>
                        <a:t>نبض پیشرفت</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حمیدرضا کجوری</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ناصر خیر خواه</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en-US" sz="1800" dirty="0">
                          <a:effectLst/>
                          <a:cs typeface="B Zar" panose="00000400000000000000" pitchFamily="2" charset="-78"/>
                        </a:rPr>
                        <a:t> </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latin typeface="Calibri" panose="020F0502020204030204" pitchFamily="34" charset="0"/>
                          <a:ea typeface="Calibri" panose="020F0502020204030204" pitchFamily="34" charset="0"/>
                          <a:cs typeface="B Zar" panose="00000400000000000000" pitchFamily="2" charset="-78"/>
                        </a:rPr>
                        <a:t>13:00</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55</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به منظور تبیین شعار سال، از اولین روز سال تلاش خواهد شد زوایای مختلف و اهداف و رویکردهای آن مورد بررسی قرار گیرد</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2454785982"/>
                  </a:ext>
                </a:extLst>
              </a:tr>
            </a:tbl>
          </a:graphicData>
        </a:graphic>
      </p:graphicFrame>
    </p:spTree>
    <p:extLst>
      <p:ext uri="{BB962C8B-B14F-4D97-AF65-F5344CB8AC3E}">
        <p14:creationId xmlns:p14="http://schemas.microsoft.com/office/powerpoint/2010/main" val="15246876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258DD-909B-99ED-5355-DCA931D65EF3}"/>
              </a:ext>
            </a:extLst>
          </p:cNvPr>
          <p:cNvSpPr>
            <a:spLocks noGrp="1"/>
          </p:cNvSpPr>
          <p:nvPr>
            <p:ph type="title"/>
          </p:nvPr>
        </p:nvSpPr>
        <p:spPr>
          <a:xfrm>
            <a:off x="8977745" y="510637"/>
            <a:ext cx="2701136" cy="705119"/>
          </a:xfrm>
        </p:spPr>
        <p:txBody>
          <a:bodyPr/>
          <a:lstStyle/>
          <a:p>
            <a:pPr algn="r" rtl="1"/>
            <a:r>
              <a:rPr lang="fa-IR" dirty="0"/>
              <a:t>رادیو ایران</a:t>
            </a:r>
            <a:endParaRPr lang="en-US" dirty="0"/>
          </a:p>
        </p:txBody>
      </p:sp>
      <p:sp>
        <p:nvSpPr>
          <p:cNvPr id="4" name="TextBox 3">
            <a:extLst>
              <a:ext uri="{FF2B5EF4-FFF2-40B4-BE49-F238E27FC236}">
                <a16:creationId xmlns:a16="http://schemas.microsoft.com/office/drawing/2014/main" id="{74D05B40-3F8F-3C07-1B20-C60386DF63E3}"/>
              </a:ext>
            </a:extLst>
          </p:cNvPr>
          <p:cNvSpPr txBox="1"/>
          <p:nvPr/>
        </p:nvSpPr>
        <p:spPr>
          <a:xfrm>
            <a:off x="331990" y="178882"/>
            <a:ext cx="8010792" cy="1819985"/>
          </a:xfrm>
          <a:prstGeom prst="rect">
            <a:avLst/>
          </a:prstGeom>
          <a:noFill/>
        </p:spPr>
        <p:txBody>
          <a:bodyPr wrap="square" rtlCol="0">
            <a:spAutoFit/>
          </a:bodyPr>
          <a:lstStyle/>
          <a:p>
            <a:pPr algn="r" rtl="1">
              <a:lnSpc>
                <a:spcPct val="107000"/>
              </a:lnSpc>
              <a:spcAft>
                <a:spcPts val="800"/>
              </a:spcAft>
            </a:pPr>
            <a:r>
              <a:rPr lang="fa-IR" sz="2000" b="1" dirty="0">
                <a:cs typeface="B Zar" panose="00000400000000000000" pitchFamily="2" charset="-78"/>
              </a:rPr>
              <a:t>رویکرد در نوروز : </a:t>
            </a:r>
            <a:r>
              <a:rPr lang="fa-IR" sz="2000" dirty="0">
                <a:latin typeface="Calibri" panose="020F0502020204030204" pitchFamily="34" charset="0"/>
                <a:ea typeface="Calibri" panose="020F0502020204030204" pitchFamily="34" charset="0"/>
                <a:cs typeface="B Zar" panose="00000400000000000000" pitchFamily="2" charset="-78"/>
              </a:rPr>
              <a:t>ایجاد فضای پر نشاط و بهجت معنوی در تقارن مبارک بهار قرآن و بهار طبیعت با تکیه بر وحدت و همدلی و محوریت تولیدات مردم محور و صدا پایه توسط ایرانیاران رادیو ایران برای تحقق عدالت رسانه ای در پرداختن به آداب و رسوم روستاها و شهرهای مختلف در ایان نوروز و ماه مبارک رمضان</a:t>
            </a:r>
            <a:endParaRPr lang="en-US" sz="1600" dirty="0">
              <a:latin typeface="Calibri" panose="020F0502020204030204" pitchFamily="34" charset="0"/>
              <a:ea typeface="Calibri" panose="020F0502020204030204" pitchFamily="34" charset="0"/>
              <a:cs typeface="B Zar" panose="00000400000000000000" pitchFamily="2" charset="-78"/>
            </a:endParaRPr>
          </a:p>
          <a:p>
            <a:pPr algn="r" rtl="1"/>
            <a:r>
              <a:rPr lang="fa-IR" sz="2000" b="1" dirty="0">
                <a:cs typeface="2  Zar" panose="00000400000000000000" pitchFamily="2" charset="-78"/>
              </a:rPr>
              <a:t>  </a:t>
            </a:r>
            <a:endParaRPr lang="en-US" sz="2000" b="1" dirty="0">
              <a:cs typeface="2  Zar" panose="00000400000000000000" pitchFamily="2" charset="-78"/>
            </a:endParaRPr>
          </a:p>
        </p:txBody>
      </p:sp>
      <p:sp>
        <p:nvSpPr>
          <p:cNvPr id="5" name="TextBox 4">
            <a:extLst>
              <a:ext uri="{FF2B5EF4-FFF2-40B4-BE49-F238E27FC236}">
                <a16:creationId xmlns:a16="http://schemas.microsoft.com/office/drawing/2014/main" id="{C7602F7B-0A15-0B28-AA06-83C4D5AF280E}"/>
              </a:ext>
            </a:extLst>
          </p:cNvPr>
          <p:cNvSpPr txBox="1"/>
          <p:nvPr/>
        </p:nvSpPr>
        <p:spPr>
          <a:xfrm>
            <a:off x="577621" y="1392771"/>
            <a:ext cx="2891386" cy="400110"/>
          </a:xfrm>
          <a:prstGeom prst="rect">
            <a:avLst/>
          </a:prstGeom>
          <a:noFill/>
        </p:spPr>
        <p:txBody>
          <a:bodyPr wrap="square" rtlCol="0">
            <a:spAutoFit/>
          </a:bodyPr>
          <a:lstStyle/>
          <a:p>
            <a:pPr algn="r" rtl="1"/>
            <a:r>
              <a:rPr lang="fa-IR" sz="2000" b="1" dirty="0">
                <a:cs typeface="B Zar" panose="00000400000000000000" pitchFamily="2" charset="-78"/>
              </a:rPr>
              <a:t>برنامه های شاخص</a:t>
            </a:r>
            <a:endParaRPr lang="en-US" sz="2000" b="1" dirty="0">
              <a:cs typeface="B Zar" panose="00000400000000000000" pitchFamily="2" charset="-78"/>
            </a:endParaRPr>
          </a:p>
        </p:txBody>
      </p:sp>
      <p:graphicFrame>
        <p:nvGraphicFramePr>
          <p:cNvPr id="6" name="Table 5"/>
          <p:cNvGraphicFramePr>
            <a:graphicFrameLocks noGrp="1"/>
          </p:cNvGraphicFramePr>
          <p:nvPr>
            <p:extLst>
              <p:ext uri="{D42A27DB-BD31-4B8C-83A1-F6EECF244321}">
                <p14:modId xmlns:p14="http://schemas.microsoft.com/office/powerpoint/2010/main" val="3209377799"/>
              </p:ext>
            </p:extLst>
          </p:nvPr>
        </p:nvGraphicFramePr>
        <p:xfrm>
          <a:off x="331990" y="2429646"/>
          <a:ext cx="11523796" cy="3893128"/>
        </p:xfrm>
        <a:graphic>
          <a:graphicData uri="http://schemas.openxmlformats.org/drawingml/2006/table">
            <a:tbl>
              <a:tblPr rtl="1" firstRow="1" firstCol="1" bandRow="1">
                <a:tableStyleId>{5C22544A-7EE6-4342-B048-85BDC9FD1C3A}</a:tableStyleId>
              </a:tblPr>
              <a:tblGrid>
                <a:gridCol w="1183713">
                  <a:extLst>
                    <a:ext uri="{9D8B030D-6E8A-4147-A177-3AD203B41FA5}">
                      <a16:colId xmlns:a16="http://schemas.microsoft.com/office/drawing/2014/main" val="2763874981"/>
                    </a:ext>
                  </a:extLst>
                </a:gridCol>
                <a:gridCol w="1183713">
                  <a:extLst>
                    <a:ext uri="{9D8B030D-6E8A-4147-A177-3AD203B41FA5}">
                      <a16:colId xmlns:a16="http://schemas.microsoft.com/office/drawing/2014/main" val="73297481"/>
                    </a:ext>
                  </a:extLst>
                </a:gridCol>
                <a:gridCol w="975425">
                  <a:extLst>
                    <a:ext uri="{9D8B030D-6E8A-4147-A177-3AD203B41FA5}">
                      <a16:colId xmlns:a16="http://schemas.microsoft.com/office/drawing/2014/main" val="1255037090"/>
                    </a:ext>
                  </a:extLst>
                </a:gridCol>
                <a:gridCol w="2262379">
                  <a:extLst>
                    <a:ext uri="{9D8B030D-6E8A-4147-A177-3AD203B41FA5}">
                      <a16:colId xmlns:a16="http://schemas.microsoft.com/office/drawing/2014/main" val="262334009"/>
                    </a:ext>
                  </a:extLst>
                </a:gridCol>
                <a:gridCol w="870377">
                  <a:extLst>
                    <a:ext uri="{9D8B030D-6E8A-4147-A177-3AD203B41FA5}">
                      <a16:colId xmlns:a16="http://schemas.microsoft.com/office/drawing/2014/main" val="1295335248"/>
                    </a:ext>
                  </a:extLst>
                </a:gridCol>
                <a:gridCol w="940007">
                  <a:extLst>
                    <a:ext uri="{9D8B030D-6E8A-4147-A177-3AD203B41FA5}">
                      <a16:colId xmlns:a16="http://schemas.microsoft.com/office/drawing/2014/main" val="2737216923"/>
                    </a:ext>
                  </a:extLst>
                </a:gridCol>
                <a:gridCol w="4108182">
                  <a:extLst>
                    <a:ext uri="{9D8B030D-6E8A-4147-A177-3AD203B41FA5}">
                      <a16:colId xmlns:a16="http://schemas.microsoft.com/office/drawing/2014/main" val="3295580917"/>
                    </a:ext>
                  </a:extLst>
                </a:gridCol>
              </a:tblGrid>
              <a:tr h="689156">
                <a:tc>
                  <a:txBody>
                    <a:bodyPr/>
                    <a:lstStyle/>
                    <a:p>
                      <a:pPr marL="0" marR="0" algn="ctr" rtl="1">
                        <a:lnSpc>
                          <a:spcPct val="107000"/>
                        </a:lnSpc>
                        <a:spcBef>
                          <a:spcPts val="0"/>
                        </a:spcBef>
                        <a:spcAft>
                          <a:spcPts val="0"/>
                        </a:spcAft>
                      </a:pPr>
                      <a:r>
                        <a:rPr lang="fa-IR" sz="1800" dirty="0">
                          <a:effectLst/>
                          <a:cs typeface="B Zar" panose="00000400000000000000" pitchFamily="2" charset="-78"/>
                        </a:rPr>
                        <a:t>نام برنامه</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تهیه کننده</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tc>
                <a:tc>
                  <a:txBody>
                    <a:bodyPr/>
                    <a:lstStyle/>
                    <a:p>
                      <a:pPr marL="0" marR="0" algn="ctr" rtl="1">
                        <a:lnSpc>
                          <a:spcPct val="107000"/>
                        </a:lnSpc>
                        <a:spcBef>
                          <a:spcPts val="0"/>
                        </a:spcBef>
                        <a:spcAft>
                          <a:spcPts val="0"/>
                        </a:spcAft>
                      </a:pPr>
                      <a:r>
                        <a:rPr lang="fa-IR" sz="1800">
                          <a:effectLst/>
                          <a:cs typeface="B Zar" panose="00000400000000000000" pitchFamily="2" charset="-78"/>
                        </a:rPr>
                        <a:t>گویندگان</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بازیگران</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tc>
                <a:tc>
                  <a:txBody>
                    <a:bodyPr/>
                    <a:lstStyle/>
                    <a:p>
                      <a:pPr marL="0" marR="0" algn="ctr" rtl="1">
                        <a:lnSpc>
                          <a:spcPct val="107000"/>
                        </a:lnSpc>
                        <a:spcBef>
                          <a:spcPts val="0"/>
                        </a:spcBef>
                        <a:spcAft>
                          <a:spcPts val="0"/>
                        </a:spcAft>
                      </a:pPr>
                      <a:r>
                        <a:rPr lang="fa-IR" sz="1800">
                          <a:effectLst/>
                          <a:cs typeface="B Zar" panose="00000400000000000000" pitchFamily="2" charset="-78"/>
                        </a:rPr>
                        <a:t>ساعت پخش</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tc>
                <a:tc>
                  <a:txBody>
                    <a:bodyPr/>
                    <a:lstStyle/>
                    <a:p>
                      <a:pPr marL="0" marR="0" algn="ctr" rtl="1">
                        <a:lnSpc>
                          <a:spcPct val="107000"/>
                        </a:lnSpc>
                        <a:spcBef>
                          <a:spcPts val="0"/>
                        </a:spcBef>
                        <a:spcAft>
                          <a:spcPts val="0"/>
                        </a:spcAft>
                      </a:pPr>
                      <a:r>
                        <a:rPr lang="fa-IR" sz="1800">
                          <a:effectLst/>
                          <a:cs typeface="B Zar" panose="00000400000000000000" pitchFamily="2" charset="-78"/>
                        </a:rPr>
                        <a:t>مدت</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tc>
                <a:tc>
                  <a:txBody>
                    <a:bodyPr/>
                    <a:lstStyle/>
                    <a:p>
                      <a:pPr marL="0" marR="0" algn="ctr" rtl="1">
                        <a:lnSpc>
                          <a:spcPct val="107000"/>
                        </a:lnSpc>
                        <a:spcBef>
                          <a:spcPts val="0"/>
                        </a:spcBef>
                        <a:spcAft>
                          <a:spcPts val="0"/>
                        </a:spcAft>
                      </a:pPr>
                      <a:r>
                        <a:rPr lang="fa-IR" sz="1800">
                          <a:effectLst/>
                          <a:cs typeface="B Zar" panose="00000400000000000000" pitchFamily="2" charset="-78"/>
                        </a:rPr>
                        <a:t>خلاصه برنامه</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tc>
                <a:extLst>
                  <a:ext uri="{0D108BD9-81ED-4DB2-BD59-A6C34878D82A}">
                    <a16:rowId xmlns:a16="http://schemas.microsoft.com/office/drawing/2014/main" val="986108424"/>
                  </a:ext>
                </a:extLst>
              </a:tr>
              <a:tr h="1481083">
                <a:tc>
                  <a:txBody>
                    <a:bodyPr/>
                    <a:lstStyle/>
                    <a:p>
                      <a:pPr marL="0" marR="0" algn="ctr" rtl="1">
                        <a:lnSpc>
                          <a:spcPct val="107000"/>
                        </a:lnSpc>
                        <a:spcBef>
                          <a:spcPts val="0"/>
                        </a:spcBef>
                        <a:spcAft>
                          <a:spcPts val="0"/>
                        </a:spcAft>
                      </a:pPr>
                      <a:r>
                        <a:rPr lang="fa-IR" sz="1800" dirty="0">
                          <a:effectLst/>
                          <a:cs typeface="B Zar" panose="00000400000000000000" pitchFamily="2" charset="-78"/>
                        </a:rPr>
                        <a:t>صبح عید با شما</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ساجد قدوسیان</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نسیم رفیعی</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اصغر سمسار زاده/بیوم میرزایی/عباس محبی/داود منفرد/مرتضی تبریزی/فرانک رفیعی طاری/محمدرضا لبیب</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9:30</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2:00</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تقارن ماه مبارک رمضان با نوروز و نجموعه ای از بازیگران مطرح که در صدد ایجاد فضایی شاد و مفرح در راستای ایجاد نشاط و امید آفرینی </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3170250632"/>
                  </a:ext>
                </a:extLst>
              </a:tr>
              <a:tr h="1722889">
                <a:tc>
                  <a:txBody>
                    <a:bodyPr/>
                    <a:lstStyle/>
                    <a:p>
                      <a:pPr marL="0" marR="0" algn="ctr" rtl="1">
                        <a:lnSpc>
                          <a:spcPct val="107000"/>
                        </a:lnSpc>
                        <a:spcBef>
                          <a:spcPts val="0"/>
                        </a:spcBef>
                        <a:spcAft>
                          <a:spcPts val="0"/>
                        </a:spcAft>
                      </a:pPr>
                      <a:r>
                        <a:rPr lang="fa-IR" sz="1800">
                          <a:effectLst/>
                          <a:cs typeface="B Zar" panose="00000400000000000000" pitchFamily="2" charset="-78"/>
                        </a:rPr>
                        <a:t>دور هم باشیم</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tc>
                <a:tc>
                  <a:txBody>
                    <a:bodyPr/>
                    <a:lstStyle/>
                    <a:p>
                      <a:pPr marL="0" marR="0" algn="ctr" rtl="1">
                        <a:lnSpc>
                          <a:spcPct val="107000"/>
                        </a:lnSpc>
                        <a:spcBef>
                          <a:spcPts val="0"/>
                        </a:spcBef>
                        <a:spcAft>
                          <a:spcPts val="0"/>
                        </a:spcAft>
                      </a:pPr>
                      <a:r>
                        <a:rPr lang="fa-IR" sz="1800">
                          <a:effectLst/>
                          <a:cs typeface="B Zar" panose="00000400000000000000" pitchFamily="2" charset="-78"/>
                        </a:rPr>
                        <a:t>مهدی ساعی</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علیرضا جاوید نیا</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علیرضا جاوید نیا</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19:30</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1:30</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یک برنامه تعاملی با محوریت فضای دید و بازدید ایام نوروز با توجه به شرایط خاص امسال که طبیعتا اکثر مهمانی ها و دید و بازدیدها بعد از افطار انجام خواهد شد و در لابلای برنامه از نمایشهای کوتاه و طنز آهنگهای مناسب نیز استفاده خواهد شد.</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1246302248"/>
                  </a:ext>
                </a:extLst>
              </a:tr>
            </a:tbl>
          </a:graphicData>
        </a:graphic>
      </p:graphicFrame>
    </p:spTree>
    <p:extLst>
      <p:ext uri="{BB962C8B-B14F-4D97-AF65-F5344CB8AC3E}">
        <p14:creationId xmlns:p14="http://schemas.microsoft.com/office/powerpoint/2010/main" val="8610729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258DD-909B-99ED-5355-DCA931D65EF3}"/>
              </a:ext>
            </a:extLst>
          </p:cNvPr>
          <p:cNvSpPr>
            <a:spLocks noGrp="1"/>
          </p:cNvSpPr>
          <p:nvPr>
            <p:ph type="title"/>
          </p:nvPr>
        </p:nvSpPr>
        <p:spPr>
          <a:xfrm>
            <a:off x="7868992" y="510637"/>
            <a:ext cx="4108360" cy="705119"/>
          </a:xfrm>
        </p:spPr>
        <p:txBody>
          <a:bodyPr/>
          <a:lstStyle/>
          <a:p>
            <a:pPr algn="r" rtl="1"/>
            <a:r>
              <a:rPr lang="fa-IR" sz="3600" dirty="0"/>
              <a:t>رادیو ایرانصدا</a:t>
            </a:r>
            <a:endParaRPr lang="en-US" sz="3600" dirty="0"/>
          </a:p>
        </p:txBody>
      </p:sp>
      <p:sp>
        <p:nvSpPr>
          <p:cNvPr id="4" name="TextBox 3">
            <a:extLst>
              <a:ext uri="{FF2B5EF4-FFF2-40B4-BE49-F238E27FC236}">
                <a16:creationId xmlns:a16="http://schemas.microsoft.com/office/drawing/2014/main" id="{74D05B40-3F8F-3C07-1B20-C60386DF63E3}"/>
              </a:ext>
            </a:extLst>
          </p:cNvPr>
          <p:cNvSpPr txBox="1"/>
          <p:nvPr/>
        </p:nvSpPr>
        <p:spPr>
          <a:xfrm>
            <a:off x="-145143" y="652369"/>
            <a:ext cx="8761863" cy="421654"/>
          </a:xfrm>
          <a:prstGeom prst="rect">
            <a:avLst/>
          </a:prstGeom>
          <a:noFill/>
        </p:spPr>
        <p:txBody>
          <a:bodyPr wrap="square" rtlCol="0">
            <a:spAutoFit/>
          </a:bodyPr>
          <a:lstStyle/>
          <a:p>
            <a:pPr algn="r" rtl="1">
              <a:lnSpc>
                <a:spcPct val="107000"/>
              </a:lnSpc>
              <a:spcAft>
                <a:spcPts val="800"/>
              </a:spcAft>
            </a:pPr>
            <a:r>
              <a:rPr lang="fa-IR" sz="2000" b="1" dirty="0">
                <a:cs typeface="B Zar" panose="00000400000000000000" pitchFamily="2" charset="-78"/>
              </a:rPr>
              <a:t>رویکرد در نوروز : </a:t>
            </a:r>
            <a:r>
              <a:rPr lang="fa-IR" sz="2000" dirty="0">
                <a:latin typeface="Calibri" panose="020F0502020204030204" pitchFamily="34" charset="0"/>
                <a:ea typeface="Calibri" panose="020F0502020204030204" pitchFamily="34" charset="0"/>
                <a:cs typeface="B Zar" panose="00000400000000000000" pitchFamily="2" charset="-78"/>
              </a:rPr>
              <a:t>آرامش بخشی- ارشادی – سرگرمی</a:t>
            </a:r>
            <a:endParaRPr lang="en-US" sz="2000" b="1" dirty="0">
              <a:cs typeface="2  Zar" panose="00000400000000000000" pitchFamily="2" charset="-78"/>
            </a:endParaRPr>
          </a:p>
        </p:txBody>
      </p:sp>
      <p:sp>
        <p:nvSpPr>
          <p:cNvPr id="5" name="TextBox 4">
            <a:extLst>
              <a:ext uri="{FF2B5EF4-FFF2-40B4-BE49-F238E27FC236}">
                <a16:creationId xmlns:a16="http://schemas.microsoft.com/office/drawing/2014/main" id="{C7602F7B-0A15-0B28-AA06-83C4D5AF280E}"/>
              </a:ext>
            </a:extLst>
          </p:cNvPr>
          <p:cNvSpPr txBox="1"/>
          <p:nvPr/>
        </p:nvSpPr>
        <p:spPr>
          <a:xfrm>
            <a:off x="577621" y="1392771"/>
            <a:ext cx="2891386" cy="400110"/>
          </a:xfrm>
          <a:prstGeom prst="rect">
            <a:avLst/>
          </a:prstGeom>
          <a:noFill/>
        </p:spPr>
        <p:txBody>
          <a:bodyPr wrap="square" rtlCol="0">
            <a:spAutoFit/>
          </a:bodyPr>
          <a:lstStyle/>
          <a:p>
            <a:pPr algn="r" rtl="1"/>
            <a:r>
              <a:rPr lang="fa-IR" sz="2000" b="1" dirty="0">
                <a:cs typeface="B Zar" panose="00000400000000000000" pitchFamily="2" charset="-78"/>
              </a:rPr>
              <a:t>برنامه های شاخص</a:t>
            </a:r>
            <a:endParaRPr lang="en-US" sz="2000" b="1" dirty="0">
              <a:cs typeface="B Zar" panose="00000400000000000000" pitchFamily="2" charset="-78"/>
            </a:endParaRPr>
          </a:p>
        </p:txBody>
      </p:sp>
      <p:graphicFrame>
        <p:nvGraphicFramePr>
          <p:cNvPr id="6" name="Table 5"/>
          <p:cNvGraphicFramePr>
            <a:graphicFrameLocks noGrp="1"/>
          </p:cNvGraphicFramePr>
          <p:nvPr>
            <p:extLst>
              <p:ext uri="{D42A27DB-BD31-4B8C-83A1-F6EECF244321}">
                <p14:modId xmlns:p14="http://schemas.microsoft.com/office/powerpoint/2010/main" val="1668950948"/>
              </p:ext>
            </p:extLst>
          </p:nvPr>
        </p:nvGraphicFramePr>
        <p:xfrm>
          <a:off x="417697" y="2608203"/>
          <a:ext cx="11423177" cy="3391819"/>
        </p:xfrm>
        <a:graphic>
          <a:graphicData uri="http://schemas.openxmlformats.org/drawingml/2006/table">
            <a:tbl>
              <a:tblPr rtl="1" firstRow="1" firstCol="1" bandRow="1">
                <a:tableStyleId>{5C22544A-7EE6-4342-B048-85BDC9FD1C3A}</a:tableStyleId>
              </a:tblPr>
              <a:tblGrid>
                <a:gridCol w="1307520">
                  <a:extLst>
                    <a:ext uri="{9D8B030D-6E8A-4147-A177-3AD203B41FA5}">
                      <a16:colId xmlns:a16="http://schemas.microsoft.com/office/drawing/2014/main" val="216548505"/>
                    </a:ext>
                  </a:extLst>
                </a:gridCol>
                <a:gridCol w="1250250">
                  <a:extLst>
                    <a:ext uri="{9D8B030D-6E8A-4147-A177-3AD203B41FA5}">
                      <a16:colId xmlns:a16="http://schemas.microsoft.com/office/drawing/2014/main" val="2261987140"/>
                    </a:ext>
                  </a:extLst>
                </a:gridCol>
                <a:gridCol w="1053504">
                  <a:extLst>
                    <a:ext uri="{9D8B030D-6E8A-4147-A177-3AD203B41FA5}">
                      <a16:colId xmlns:a16="http://schemas.microsoft.com/office/drawing/2014/main" val="3891694745"/>
                    </a:ext>
                  </a:extLst>
                </a:gridCol>
                <a:gridCol w="1138148">
                  <a:extLst>
                    <a:ext uri="{9D8B030D-6E8A-4147-A177-3AD203B41FA5}">
                      <a16:colId xmlns:a16="http://schemas.microsoft.com/office/drawing/2014/main" val="4197350199"/>
                    </a:ext>
                  </a:extLst>
                </a:gridCol>
                <a:gridCol w="1105469">
                  <a:extLst>
                    <a:ext uri="{9D8B030D-6E8A-4147-A177-3AD203B41FA5}">
                      <a16:colId xmlns:a16="http://schemas.microsoft.com/office/drawing/2014/main" val="383800954"/>
                    </a:ext>
                  </a:extLst>
                </a:gridCol>
                <a:gridCol w="873457">
                  <a:extLst>
                    <a:ext uri="{9D8B030D-6E8A-4147-A177-3AD203B41FA5}">
                      <a16:colId xmlns:a16="http://schemas.microsoft.com/office/drawing/2014/main" val="4132296170"/>
                    </a:ext>
                  </a:extLst>
                </a:gridCol>
                <a:gridCol w="4694829">
                  <a:extLst>
                    <a:ext uri="{9D8B030D-6E8A-4147-A177-3AD203B41FA5}">
                      <a16:colId xmlns:a16="http://schemas.microsoft.com/office/drawing/2014/main" val="1388576534"/>
                    </a:ext>
                  </a:extLst>
                </a:gridCol>
              </a:tblGrid>
              <a:tr h="765500">
                <a:tc>
                  <a:txBody>
                    <a:bodyPr/>
                    <a:lstStyle/>
                    <a:p>
                      <a:pPr marL="0" marR="0" algn="ctr" rtl="1">
                        <a:lnSpc>
                          <a:spcPct val="107000"/>
                        </a:lnSpc>
                        <a:spcBef>
                          <a:spcPts val="0"/>
                        </a:spcBef>
                        <a:spcAft>
                          <a:spcPts val="0"/>
                        </a:spcAft>
                      </a:pPr>
                      <a:r>
                        <a:rPr lang="fa-IR" sz="1800" dirty="0">
                          <a:effectLst/>
                          <a:cs typeface="B Zar" panose="00000400000000000000" pitchFamily="2" charset="-78"/>
                        </a:rPr>
                        <a:t>نام برنامه</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تهیه کننده</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r" rtl="1">
                        <a:lnSpc>
                          <a:spcPct val="107000"/>
                        </a:lnSpc>
                        <a:spcBef>
                          <a:spcPts val="0"/>
                        </a:spcBef>
                        <a:spcAft>
                          <a:spcPts val="0"/>
                        </a:spcAft>
                      </a:pPr>
                      <a:r>
                        <a:rPr lang="fa-IR" sz="1800" dirty="0">
                          <a:effectLst/>
                          <a:cs typeface="B Zar" panose="00000400000000000000" pitchFamily="2" charset="-78"/>
                        </a:rPr>
                        <a:t>گویندگان</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بازیگران</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ساعت پخش</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مدت</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خلاصه برنامه  </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1899258461"/>
                  </a:ext>
                </a:extLst>
              </a:tr>
              <a:tr h="107956">
                <a:tc>
                  <a:txBody>
                    <a:bodyPr/>
                    <a:lstStyle/>
                    <a:p>
                      <a:pPr marL="0" marR="0" algn="ctr" rtl="1">
                        <a:lnSpc>
                          <a:spcPct val="107000"/>
                        </a:lnSpc>
                        <a:spcBef>
                          <a:spcPts val="0"/>
                        </a:spcBef>
                        <a:spcAft>
                          <a:spcPts val="0"/>
                        </a:spcAft>
                      </a:pPr>
                      <a:r>
                        <a:rPr lang="fa-IR" sz="1800">
                          <a:effectLst/>
                          <a:cs typeface="B Zar" panose="00000400000000000000" pitchFamily="2" charset="-78"/>
                        </a:rPr>
                        <a:t>لاله سیاه</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مهرنوش محتشمی</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 </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a:effectLst/>
                          <a:cs typeface="B Zar" panose="00000400000000000000" pitchFamily="2" charset="-78"/>
                        </a:rPr>
                        <a:t>عباس نباتی</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مجازی-نوروز</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3:50</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a:effectLst/>
                          <a:cs typeface="B Zar" panose="00000400000000000000" pitchFamily="2" charset="-78"/>
                        </a:rPr>
                        <a:t>کتاب گویا: کتاب لاله سیاه یکی از مشهورترین آثار الکساندر دوما است</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425412189"/>
                  </a:ext>
                </a:extLst>
              </a:tr>
              <a:tr h="870610">
                <a:tc>
                  <a:txBody>
                    <a:bodyPr/>
                    <a:lstStyle/>
                    <a:p>
                      <a:pPr marL="0" marR="0" algn="ctr" rtl="1">
                        <a:lnSpc>
                          <a:spcPct val="107000"/>
                        </a:lnSpc>
                        <a:spcBef>
                          <a:spcPts val="0"/>
                        </a:spcBef>
                        <a:spcAft>
                          <a:spcPts val="0"/>
                        </a:spcAft>
                      </a:pPr>
                      <a:r>
                        <a:rPr lang="fa-IR" sz="1800">
                          <a:effectLst/>
                          <a:cs typeface="B Zar" panose="00000400000000000000" pitchFamily="2" charset="-78"/>
                        </a:rPr>
                        <a:t>کلارا و خورشید</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فاطمه حسن پور</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 -</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نیوشا رزاق</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مجازی-نوروز</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3:20</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a:effectLst/>
                          <a:cs typeface="B Zar" panose="00000400000000000000" pitchFamily="2" charset="-78"/>
                        </a:rPr>
                        <a:t>کتاب گویا: این کتاب گویا جزو رمان های برگزیده نوبل است که از آثار پرفروش محسوب می شود و در قالب کتاب گویا در دسترس شنوندگان است</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573724556"/>
                  </a:ext>
                </a:extLst>
              </a:tr>
              <a:tr h="1158834">
                <a:tc>
                  <a:txBody>
                    <a:bodyPr/>
                    <a:lstStyle/>
                    <a:p>
                      <a:pPr marL="0" marR="0" algn="ctr" rtl="1">
                        <a:lnSpc>
                          <a:spcPct val="107000"/>
                        </a:lnSpc>
                        <a:spcBef>
                          <a:spcPts val="0"/>
                        </a:spcBef>
                        <a:spcAft>
                          <a:spcPts val="0"/>
                        </a:spcAft>
                      </a:pPr>
                      <a:r>
                        <a:rPr lang="fa-IR" sz="1800">
                          <a:effectLst/>
                          <a:cs typeface="B Zar" panose="00000400000000000000" pitchFamily="2" charset="-78"/>
                        </a:rPr>
                        <a:t>شب رویایی</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آتی جان افشان</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 </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باران بهرامی</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مجازی-نوروز</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6:00</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en-US" sz="1800" dirty="0">
                          <a:effectLst/>
                          <a:cs typeface="B Zar" panose="00000400000000000000" pitchFamily="2" charset="-78"/>
                        </a:rPr>
                        <a:t>30</a:t>
                      </a:r>
                      <a:r>
                        <a:rPr lang="fa-IR" sz="1800" dirty="0">
                          <a:effectLst/>
                          <a:cs typeface="B Zar" panose="00000400000000000000" pitchFamily="2" charset="-78"/>
                        </a:rPr>
                        <a:t>قسمت یکساعتی تولیدی ایرانصدا شامل 4 بسته15دقیقه ای ترکیبی و نمایشی که هر شب از ساعت 23 الی 24 از شبکه پویا پخش می شود</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2155968787"/>
                  </a:ext>
                </a:extLst>
              </a:tr>
            </a:tbl>
          </a:graphicData>
        </a:graphic>
      </p:graphicFrame>
    </p:spTree>
    <p:extLst>
      <p:ext uri="{BB962C8B-B14F-4D97-AF65-F5344CB8AC3E}">
        <p14:creationId xmlns:p14="http://schemas.microsoft.com/office/powerpoint/2010/main" val="17988931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258DD-909B-99ED-5355-DCA931D65EF3}"/>
              </a:ext>
            </a:extLst>
          </p:cNvPr>
          <p:cNvSpPr>
            <a:spLocks noGrp="1"/>
          </p:cNvSpPr>
          <p:nvPr>
            <p:ph type="title"/>
          </p:nvPr>
        </p:nvSpPr>
        <p:spPr>
          <a:xfrm>
            <a:off x="7868992" y="510637"/>
            <a:ext cx="4108360" cy="705119"/>
          </a:xfrm>
        </p:spPr>
        <p:txBody>
          <a:bodyPr/>
          <a:lstStyle/>
          <a:p>
            <a:pPr algn="r" rtl="1"/>
            <a:r>
              <a:rPr lang="fa-IR" sz="3600" dirty="0"/>
              <a:t>رادیو پیام و آوا</a:t>
            </a:r>
            <a:endParaRPr lang="en-US" sz="3600" dirty="0"/>
          </a:p>
        </p:txBody>
      </p:sp>
      <p:sp>
        <p:nvSpPr>
          <p:cNvPr id="4" name="TextBox 3">
            <a:extLst>
              <a:ext uri="{FF2B5EF4-FFF2-40B4-BE49-F238E27FC236}">
                <a16:creationId xmlns:a16="http://schemas.microsoft.com/office/drawing/2014/main" id="{74D05B40-3F8F-3C07-1B20-C60386DF63E3}"/>
              </a:ext>
            </a:extLst>
          </p:cNvPr>
          <p:cNvSpPr txBox="1"/>
          <p:nvPr/>
        </p:nvSpPr>
        <p:spPr>
          <a:xfrm>
            <a:off x="0" y="510637"/>
            <a:ext cx="8761863" cy="750975"/>
          </a:xfrm>
          <a:prstGeom prst="rect">
            <a:avLst/>
          </a:prstGeom>
          <a:noFill/>
        </p:spPr>
        <p:txBody>
          <a:bodyPr wrap="square" rtlCol="0">
            <a:spAutoFit/>
          </a:bodyPr>
          <a:lstStyle/>
          <a:p>
            <a:pPr algn="r" rtl="1">
              <a:lnSpc>
                <a:spcPct val="107000"/>
              </a:lnSpc>
              <a:spcAft>
                <a:spcPts val="800"/>
              </a:spcAft>
            </a:pPr>
            <a:r>
              <a:rPr lang="fa-IR" sz="2000" b="1" dirty="0">
                <a:cs typeface="B Zar" panose="00000400000000000000" pitchFamily="2" charset="-78"/>
              </a:rPr>
              <a:t>رویکرد در نوروز : </a:t>
            </a:r>
            <a:r>
              <a:rPr lang="fa-IR" sz="2000" dirty="0">
                <a:latin typeface="Calibri" panose="020F0502020204030204" pitchFamily="34" charset="0"/>
                <a:ea typeface="Calibri" panose="020F0502020204030204" pitchFamily="34" charset="0"/>
                <a:cs typeface="B Zar" panose="00000400000000000000" pitchFamily="2" charset="-78"/>
              </a:rPr>
              <a:t>انتقال پیام های کوتاه در قالب پیام سلامت-پیام تغذیه-پیام پلیس-پیام طبیعت-پیام گردشگری و ... که حاوی مطالب و پیام های قابل استفاده و کاربردی برای مخاطبان است.</a:t>
            </a:r>
            <a:endParaRPr lang="en-US" sz="2000" b="1" dirty="0">
              <a:cs typeface="2  Zar" panose="00000400000000000000" pitchFamily="2" charset="-78"/>
            </a:endParaRPr>
          </a:p>
        </p:txBody>
      </p:sp>
      <p:sp>
        <p:nvSpPr>
          <p:cNvPr id="5" name="TextBox 4">
            <a:extLst>
              <a:ext uri="{FF2B5EF4-FFF2-40B4-BE49-F238E27FC236}">
                <a16:creationId xmlns:a16="http://schemas.microsoft.com/office/drawing/2014/main" id="{C7602F7B-0A15-0B28-AA06-83C4D5AF280E}"/>
              </a:ext>
            </a:extLst>
          </p:cNvPr>
          <p:cNvSpPr txBox="1"/>
          <p:nvPr/>
        </p:nvSpPr>
        <p:spPr>
          <a:xfrm>
            <a:off x="577621" y="1392771"/>
            <a:ext cx="2891386" cy="400110"/>
          </a:xfrm>
          <a:prstGeom prst="rect">
            <a:avLst/>
          </a:prstGeom>
          <a:noFill/>
        </p:spPr>
        <p:txBody>
          <a:bodyPr wrap="square" rtlCol="0">
            <a:spAutoFit/>
          </a:bodyPr>
          <a:lstStyle/>
          <a:p>
            <a:pPr algn="r" rtl="1"/>
            <a:r>
              <a:rPr lang="fa-IR" sz="2000" b="1" dirty="0">
                <a:cs typeface="B Zar" panose="00000400000000000000" pitchFamily="2" charset="-78"/>
              </a:rPr>
              <a:t>برنامه های شاخص</a:t>
            </a:r>
            <a:endParaRPr lang="en-US" sz="2000" b="1" dirty="0">
              <a:cs typeface="B Zar" panose="00000400000000000000" pitchFamily="2" charset="-78"/>
            </a:endParaRPr>
          </a:p>
        </p:txBody>
      </p:sp>
      <p:graphicFrame>
        <p:nvGraphicFramePr>
          <p:cNvPr id="3" name="Table 2"/>
          <p:cNvGraphicFramePr>
            <a:graphicFrameLocks noGrp="1"/>
          </p:cNvGraphicFramePr>
          <p:nvPr>
            <p:extLst>
              <p:ext uri="{D42A27DB-BD31-4B8C-83A1-F6EECF244321}">
                <p14:modId xmlns:p14="http://schemas.microsoft.com/office/powerpoint/2010/main" val="2615496553"/>
              </p:ext>
            </p:extLst>
          </p:nvPr>
        </p:nvGraphicFramePr>
        <p:xfrm>
          <a:off x="423082" y="2395470"/>
          <a:ext cx="11341288" cy="3696236"/>
        </p:xfrm>
        <a:graphic>
          <a:graphicData uri="http://schemas.openxmlformats.org/drawingml/2006/table">
            <a:tbl>
              <a:tblPr rtl="1" firstRow="1" firstCol="1" bandRow="1">
                <a:tableStyleId>{5C22544A-7EE6-4342-B048-85BDC9FD1C3A}</a:tableStyleId>
              </a:tblPr>
              <a:tblGrid>
                <a:gridCol w="1039625">
                  <a:extLst>
                    <a:ext uri="{9D8B030D-6E8A-4147-A177-3AD203B41FA5}">
                      <a16:colId xmlns:a16="http://schemas.microsoft.com/office/drawing/2014/main" val="2982323050"/>
                    </a:ext>
                  </a:extLst>
                </a:gridCol>
                <a:gridCol w="1186947">
                  <a:extLst>
                    <a:ext uri="{9D8B030D-6E8A-4147-A177-3AD203B41FA5}">
                      <a16:colId xmlns:a16="http://schemas.microsoft.com/office/drawing/2014/main" val="2918715351"/>
                    </a:ext>
                  </a:extLst>
                </a:gridCol>
                <a:gridCol w="949223">
                  <a:extLst>
                    <a:ext uri="{9D8B030D-6E8A-4147-A177-3AD203B41FA5}">
                      <a16:colId xmlns:a16="http://schemas.microsoft.com/office/drawing/2014/main" val="3594505109"/>
                    </a:ext>
                  </a:extLst>
                </a:gridCol>
                <a:gridCol w="830360">
                  <a:extLst>
                    <a:ext uri="{9D8B030D-6E8A-4147-A177-3AD203B41FA5}">
                      <a16:colId xmlns:a16="http://schemas.microsoft.com/office/drawing/2014/main" val="996830829"/>
                    </a:ext>
                  </a:extLst>
                </a:gridCol>
                <a:gridCol w="2358827">
                  <a:extLst>
                    <a:ext uri="{9D8B030D-6E8A-4147-A177-3AD203B41FA5}">
                      <a16:colId xmlns:a16="http://schemas.microsoft.com/office/drawing/2014/main" val="1716876565"/>
                    </a:ext>
                  </a:extLst>
                </a:gridCol>
                <a:gridCol w="708150">
                  <a:extLst>
                    <a:ext uri="{9D8B030D-6E8A-4147-A177-3AD203B41FA5}">
                      <a16:colId xmlns:a16="http://schemas.microsoft.com/office/drawing/2014/main" val="4191471827"/>
                    </a:ext>
                  </a:extLst>
                </a:gridCol>
                <a:gridCol w="4268156">
                  <a:extLst>
                    <a:ext uri="{9D8B030D-6E8A-4147-A177-3AD203B41FA5}">
                      <a16:colId xmlns:a16="http://schemas.microsoft.com/office/drawing/2014/main" val="1508652565"/>
                    </a:ext>
                  </a:extLst>
                </a:gridCol>
              </a:tblGrid>
              <a:tr h="1253425">
                <a:tc>
                  <a:txBody>
                    <a:bodyPr/>
                    <a:lstStyle/>
                    <a:p>
                      <a:pPr marL="0" marR="0" algn="ctr" rtl="1">
                        <a:lnSpc>
                          <a:spcPct val="107000"/>
                        </a:lnSpc>
                        <a:spcBef>
                          <a:spcPts val="0"/>
                        </a:spcBef>
                        <a:spcAft>
                          <a:spcPts val="0"/>
                        </a:spcAft>
                      </a:pPr>
                      <a:r>
                        <a:rPr lang="fa-IR" sz="1800" dirty="0">
                          <a:effectLst/>
                          <a:cs typeface="B Zar" panose="00000400000000000000" pitchFamily="2" charset="-78"/>
                        </a:rPr>
                        <a:t>نام برنامه</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تهیه کننده</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tc>
                <a:tc>
                  <a:txBody>
                    <a:bodyPr/>
                    <a:lstStyle/>
                    <a:p>
                      <a:pPr marL="0" marR="0" algn="ctr" rtl="1">
                        <a:lnSpc>
                          <a:spcPct val="107000"/>
                        </a:lnSpc>
                        <a:spcBef>
                          <a:spcPts val="0"/>
                        </a:spcBef>
                        <a:spcAft>
                          <a:spcPts val="0"/>
                        </a:spcAft>
                      </a:pPr>
                      <a:r>
                        <a:rPr lang="fa-IR" sz="1800">
                          <a:effectLst/>
                          <a:cs typeface="B Zar" panose="00000400000000000000" pitchFamily="2" charset="-78"/>
                        </a:rPr>
                        <a:t>گویندگان</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tc>
                <a:tc>
                  <a:txBody>
                    <a:bodyPr/>
                    <a:lstStyle/>
                    <a:p>
                      <a:pPr marL="0" marR="0" algn="ctr" rtl="1">
                        <a:lnSpc>
                          <a:spcPct val="107000"/>
                        </a:lnSpc>
                        <a:spcBef>
                          <a:spcPts val="0"/>
                        </a:spcBef>
                        <a:spcAft>
                          <a:spcPts val="0"/>
                        </a:spcAft>
                      </a:pPr>
                      <a:r>
                        <a:rPr lang="fa-IR" sz="1800">
                          <a:effectLst/>
                          <a:cs typeface="B Zar" panose="00000400000000000000" pitchFamily="2" charset="-78"/>
                        </a:rPr>
                        <a:t>بازیگران</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tc>
                <a:tc>
                  <a:txBody>
                    <a:bodyPr/>
                    <a:lstStyle/>
                    <a:p>
                      <a:pPr marL="0" marR="0" algn="ctr" rtl="1">
                        <a:lnSpc>
                          <a:spcPct val="107000"/>
                        </a:lnSpc>
                        <a:spcBef>
                          <a:spcPts val="0"/>
                        </a:spcBef>
                        <a:spcAft>
                          <a:spcPts val="0"/>
                        </a:spcAft>
                      </a:pPr>
                      <a:r>
                        <a:rPr lang="fa-IR" sz="1800">
                          <a:effectLst/>
                          <a:cs typeface="B Zar" panose="00000400000000000000" pitchFamily="2" charset="-78"/>
                        </a:rPr>
                        <a:t>ساعت پخش</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tc>
                <a:tc>
                  <a:txBody>
                    <a:bodyPr/>
                    <a:lstStyle/>
                    <a:p>
                      <a:pPr marL="0" marR="0" algn="ctr" rtl="1">
                        <a:lnSpc>
                          <a:spcPct val="107000"/>
                        </a:lnSpc>
                        <a:spcBef>
                          <a:spcPts val="0"/>
                        </a:spcBef>
                        <a:spcAft>
                          <a:spcPts val="0"/>
                        </a:spcAft>
                      </a:pPr>
                      <a:r>
                        <a:rPr lang="fa-IR" sz="1800">
                          <a:effectLst/>
                          <a:cs typeface="B Zar" panose="00000400000000000000" pitchFamily="2" charset="-78"/>
                        </a:rPr>
                        <a:t>مدت</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tc>
                <a:tc>
                  <a:txBody>
                    <a:bodyPr/>
                    <a:lstStyle/>
                    <a:p>
                      <a:pPr marL="0" marR="0" algn="ctr" rtl="1">
                        <a:lnSpc>
                          <a:spcPct val="107000"/>
                        </a:lnSpc>
                        <a:spcBef>
                          <a:spcPts val="0"/>
                        </a:spcBef>
                        <a:spcAft>
                          <a:spcPts val="0"/>
                        </a:spcAft>
                      </a:pPr>
                      <a:r>
                        <a:rPr lang="fa-IR" sz="1800">
                          <a:effectLst/>
                          <a:cs typeface="B Zar" panose="00000400000000000000" pitchFamily="2" charset="-78"/>
                        </a:rPr>
                        <a:t>خلاصه برنامه</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tc>
                <a:extLst>
                  <a:ext uri="{0D108BD9-81ED-4DB2-BD59-A6C34878D82A}">
                    <a16:rowId xmlns:a16="http://schemas.microsoft.com/office/drawing/2014/main" val="613193866"/>
                  </a:ext>
                </a:extLst>
              </a:tr>
              <a:tr h="792924">
                <a:tc>
                  <a:txBody>
                    <a:bodyPr/>
                    <a:lstStyle/>
                    <a:p>
                      <a:pPr marL="0" marR="0" algn="r" rtl="1">
                        <a:lnSpc>
                          <a:spcPct val="107000"/>
                        </a:lnSpc>
                        <a:spcBef>
                          <a:spcPts val="0"/>
                        </a:spcBef>
                        <a:spcAft>
                          <a:spcPts val="0"/>
                        </a:spcAft>
                      </a:pPr>
                      <a:r>
                        <a:rPr lang="fa-IR" sz="1800">
                          <a:effectLst/>
                          <a:cs typeface="B Zar" panose="00000400000000000000" pitchFamily="2" charset="-78"/>
                        </a:rPr>
                        <a:t>پیام گردشگری</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tc>
                <a:tc>
                  <a:txBody>
                    <a:bodyPr/>
                    <a:lstStyle/>
                    <a:p>
                      <a:pPr marL="0" marR="0" algn="r" rtl="1">
                        <a:lnSpc>
                          <a:spcPct val="107000"/>
                        </a:lnSpc>
                        <a:spcBef>
                          <a:spcPts val="0"/>
                        </a:spcBef>
                        <a:spcAft>
                          <a:spcPts val="0"/>
                        </a:spcAft>
                      </a:pPr>
                      <a:r>
                        <a:rPr lang="fa-IR" sz="1800" dirty="0">
                          <a:effectLst/>
                          <a:cs typeface="B Zar" panose="00000400000000000000" pitchFamily="2" charset="-78"/>
                        </a:rPr>
                        <a:t>سمیه رنجکش</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r" rtl="1">
                        <a:lnSpc>
                          <a:spcPct val="107000"/>
                        </a:lnSpc>
                        <a:spcBef>
                          <a:spcPts val="0"/>
                        </a:spcBef>
                        <a:spcAft>
                          <a:spcPts val="0"/>
                        </a:spcAft>
                      </a:pPr>
                      <a:r>
                        <a:rPr lang="fa-IR" sz="1800">
                          <a:effectLst/>
                          <a:cs typeface="B Zar" panose="00000400000000000000" pitchFamily="2" charset="-78"/>
                        </a:rPr>
                        <a:t>متغیر</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r" rtl="1">
                        <a:lnSpc>
                          <a:spcPct val="107000"/>
                        </a:lnSpc>
                        <a:spcBef>
                          <a:spcPts val="0"/>
                        </a:spcBef>
                        <a:spcAft>
                          <a:spcPts val="0"/>
                        </a:spcAft>
                      </a:pPr>
                      <a:r>
                        <a:rPr lang="fa-IR" sz="1800" dirty="0">
                          <a:effectLst/>
                          <a:cs typeface="B Zar" panose="00000400000000000000" pitchFamily="2" charset="-78"/>
                        </a:rPr>
                        <a:t>ندارد</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l" rtl="0">
                        <a:lnSpc>
                          <a:spcPct val="107000"/>
                        </a:lnSpc>
                        <a:spcBef>
                          <a:spcPts val="0"/>
                        </a:spcBef>
                        <a:spcAft>
                          <a:spcPts val="0"/>
                        </a:spcAft>
                      </a:pPr>
                      <a:r>
                        <a:rPr lang="fa-IR" sz="1800" dirty="0">
                          <a:effectLst/>
                          <a:cs typeface="B Zar" panose="00000400000000000000" pitchFamily="2" charset="-78"/>
                        </a:rPr>
                        <a:t>10:20،15:50،00:10</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r" rtl="1">
                        <a:lnSpc>
                          <a:spcPct val="107000"/>
                        </a:lnSpc>
                        <a:spcBef>
                          <a:spcPts val="0"/>
                        </a:spcBef>
                        <a:spcAft>
                          <a:spcPts val="0"/>
                        </a:spcAft>
                      </a:pPr>
                      <a:r>
                        <a:rPr lang="fa-IR" sz="1800" dirty="0">
                          <a:effectLst/>
                          <a:cs typeface="B Zar" panose="00000400000000000000" pitchFamily="2" charset="-78"/>
                        </a:rPr>
                        <a:t>2دقیقه</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r" rtl="1">
                        <a:lnSpc>
                          <a:spcPct val="107000"/>
                        </a:lnSpc>
                        <a:spcBef>
                          <a:spcPts val="0"/>
                        </a:spcBef>
                        <a:spcAft>
                          <a:spcPts val="0"/>
                        </a:spcAft>
                      </a:pPr>
                      <a:r>
                        <a:rPr lang="fa-IR" sz="1800">
                          <a:effectLst/>
                          <a:cs typeface="B Zar" panose="00000400000000000000" pitchFamily="2" charset="-78"/>
                        </a:rPr>
                        <a:t>معرفی نقاط گردشگری در سراسر کشور</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4261009895"/>
                  </a:ext>
                </a:extLst>
              </a:tr>
              <a:tr h="396462">
                <a:tc>
                  <a:txBody>
                    <a:bodyPr/>
                    <a:lstStyle/>
                    <a:p>
                      <a:pPr marL="0" marR="0" algn="r" rtl="1">
                        <a:lnSpc>
                          <a:spcPct val="107000"/>
                        </a:lnSpc>
                        <a:spcBef>
                          <a:spcPts val="0"/>
                        </a:spcBef>
                        <a:spcAft>
                          <a:spcPts val="0"/>
                        </a:spcAft>
                      </a:pPr>
                      <a:r>
                        <a:rPr lang="fa-IR" sz="1800">
                          <a:effectLst/>
                          <a:cs typeface="B Zar" panose="00000400000000000000" pitchFamily="2" charset="-78"/>
                        </a:rPr>
                        <a:t>پیام تغذیه</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tc>
                <a:tc>
                  <a:txBody>
                    <a:bodyPr/>
                    <a:lstStyle/>
                    <a:p>
                      <a:pPr marL="0" marR="0" algn="r" rtl="1">
                        <a:lnSpc>
                          <a:spcPct val="107000"/>
                        </a:lnSpc>
                        <a:spcBef>
                          <a:spcPts val="0"/>
                        </a:spcBef>
                        <a:spcAft>
                          <a:spcPts val="0"/>
                        </a:spcAft>
                      </a:pPr>
                      <a:r>
                        <a:rPr lang="fa-IR" sz="1800" dirty="0">
                          <a:effectLst/>
                          <a:cs typeface="B Zar" panose="00000400000000000000" pitchFamily="2" charset="-78"/>
                        </a:rPr>
                        <a:t>علی همایی</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r" rtl="1">
                        <a:lnSpc>
                          <a:spcPct val="107000"/>
                        </a:lnSpc>
                        <a:spcBef>
                          <a:spcPts val="0"/>
                        </a:spcBef>
                        <a:spcAft>
                          <a:spcPts val="0"/>
                        </a:spcAft>
                      </a:pPr>
                      <a:r>
                        <a:rPr lang="fa-IR" sz="1800" dirty="0">
                          <a:effectLst/>
                          <a:cs typeface="B Zar" panose="00000400000000000000" pitchFamily="2" charset="-78"/>
                        </a:rPr>
                        <a:t>متغیر</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r" rtl="1">
                        <a:lnSpc>
                          <a:spcPct val="107000"/>
                        </a:lnSpc>
                        <a:spcBef>
                          <a:spcPts val="0"/>
                        </a:spcBef>
                        <a:spcAft>
                          <a:spcPts val="0"/>
                        </a:spcAft>
                      </a:pPr>
                      <a:r>
                        <a:rPr lang="fa-IR" sz="1800">
                          <a:effectLst/>
                          <a:cs typeface="B Zar" panose="00000400000000000000" pitchFamily="2" charset="-78"/>
                        </a:rPr>
                        <a:t>ندارد</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l" rtl="0">
                        <a:lnSpc>
                          <a:spcPct val="107000"/>
                        </a:lnSpc>
                        <a:spcBef>
                          <a:spcPts val="0"/>
                        </a:spcBef>
                        <a:spcAft>
                          <a:spcPts val="0"/>
                        </a:spcAft>
                      </a:pPr>
                      <a:r>
                        <a:rPr lang="fa-IR" sz="1800" dirty="0">
                          <a:effectLst/>
                          <a:cs typeface="B Zar" panose="00000400000000000000" pitchFamily="2" charset="-78"/>
                        </a:rPr>
                        <a:t>12:50،20:40،00:50،5:40</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r" rtl="1">
                        <a:lnSpc>
                          <a:spcPct val="107000"/>
                        </a:lnSpc>
                        <a:spcBef>
                          <a:spcPts val="0"/>
                        </a:spcBef>
                        <a:spcAft>
                          <a:spcPts val="0"/>
                        </a:spcAft>
                      </a:pPr>
                      <a:r>
                        <a:rPr lang="fa-IR" sz="1800" dirty="0">
                          <a:effectLst/>
                          <a:cs typeface="B Zar" panose="00000400000000000000" pitchFamily="2" charset="-78"/>
                        </a:rPr>
                        <a:t>2دقیقه</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r" rtl="1">
                        <a:lnSpc>
                          <a:spcPct val="107000"/>
                        </a:lnSpc>
                        <a:spcBef>
                          <a:spcPts val="0"/>
                        </a:spcBef>
                        <a:spcAft>
                          <a:spcPts val="0"/>
                        </a:spcAft>
                      </a:pPr>
                      <a:r>
                        <a:rPr lang="fa-IR" sz="1800" dirty="0">
                          <a:effectLst/>
                          <a:cs typeface="B Zar" panose="00000400000000000000" pitchFamily="2" charset="-78"/>
                        </a:rPr>
                        <a:t>اهمیت تغذیه در ایام نوروز</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1488228136"/>
                  </a:ext>
                </a:extLst>
              </a:tr>
              <a:tr h="1253425">
                <a:tc>
                  <a:txBody>
                    <a:bodyPr/>
                    <a:lstStyle/>
                    <a:p>
                      <a:pPr marL="0" marR="0" algn="r" rtl="1">
                        <a:lnSpc>
                          <a:spcPct val="107000"/>
                        </a:lnSpc>
                        <a:spcBef>
                          <a:spcPts val="0"/>
                        </a:spcBef>
                        <a:spcAft>
                          <a:spcPts val="0"/>
                        </a:spcAft>
                      </a:pPr>
                      <a:r>
                        <a:rPr lang="fa-IR" sz="1800">
                          <a:effectLst/>
                          <a:cs typeface="B Zar" panose="00000400000000000000" pitchFamily="2" charset="-78"/>
                        </a:rPr>
                        <a:t>پیام سلامت</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tc>
                <a:tc>
                  <a:txBody>
                    <a:bodyPr/>
                    <a:lstStyle/>
                    <a:p>
                      <a:pPr marL="0" marR="0" algn="r" rtl="1">
                        <a:lnSpc>
                          <a:spcPct val="107000"/>
                        </a:lnSpc>
                        <a:spcBef>
                          <a:spcPts val="0"/>
                        </a:spcBef>
                        <a:spcAft>
                          <a:spcPts val="0"/>
                        </a:spcAft>
                      </a:pPr>
                      <a:r>
                        <a:rPr lang="fa-IR" sz="1800" dirty="0">
                          <a:effectLst/>
                          <a:cs typeface="B Zar" panose="00000400000000000000" pitchFamily="2" charset="-78"/>
                        </a:rPr>
                        <a:t>مجیدامجدی فرد</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r" rtl="1">
                        <a:lnSpc>
                          <a:spcPct val="107000"/>
                        </a:lnSpc>
                        <a:spcBef>
                          <a:spcPts val="0"/>
                        </a:spcBef>
                        <a:spcAft>
                          <a:spcPts val="0"/>
                        </a:spcAft>
                      </a:pPr>
                      <a:r>
                        <a:rPr lang="fa-IR" sz="1800" dirty="0">
                          <a:effectLst/>
                          <a:cs typeface="B Zar" panose="00000400000000000000" pitchFamily="2" charset="-78"/>
                        </a:rPr>
                        <a:t>متغیر</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r" rtl="1">
                        <a:lnSpc>
                          <a:spcPct val="107000"/>
                        </a:lnSpc>
                        <a:spcBef>
                          <a:spcPts val="0"/>
                        </a:spcBef>
                        <a:spcAft>
                          <a:spcPts val="0"/>
                        </a:spcAft>
                      </a:pPr>
                      <a:r>
                        <a:rPr lang="fa-IR" sz="1800" dirty="0">
                          <a:effectLst/>
                          <a:cs typeface="B Zar" panose="00000400000000000000" pitchFamily="2" charset="-78"/>
                        </a:rPr>
                        <a:t>ندارد</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l" rtl="0">
                        <a:lnSpc>
                          <a:spcPct val="107000"/>
                        </a:lnSpc>
                        <a:spcBef>
                          <a:spcPts val="0"/>
                        </a:spcBef>
                        <a:spcAft>
                          <a:spcPts val="0"/>
                        </a:spcAft>
                      </a:pPr>
                      <a:r>
                        <a:rPr lang="fa-IR" sz="1800" dirty="0">
                          <a:effectLst/>
                          <a:cs typeface="B Zar" panose="00000400000000000000" pitchFamily="2" charset="-78"/>
                        </a:rPr>
                        <a:t>7:40،10:50،16:10،18:50،</a:t>
                      </a:r>
                    </a:p>
                    <a:p>
                      <a:pPr marL="0" marR="0" algn="l" rtl="0">
                        <a:lnSpc>
                          <a:spcPct val="107000"/>
                        </a:lnSpc>
                        <a:spcBef>
                          <a:spcPts val="0"/>
                        </a:spcBef>
                        <a:spcAft>
                          <a:spcPts val="0"/>
                        </a:spcAft>
                      </a:pPr>
                      <a:r>
                        <a:rPr lang="fa-IR" sz="1800" dirty="0">
                          <a:effectLst/>
                          <a:cs typeface="B Zar" panose="00000400000000000000" pitchFamily="2" charset="-78"/>
                        </a:rPr>
                        <a:t>22:20،4:10</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r" rtl="1">
                        <a:lnSpc>
                          <a:spcPct val="107000"/>
                        </a:lnSpc>
                        <a:spcBef>
                          <a:spcPts val="0"/>
                        </a:spcBef>
                        <a:spcAft>
                          <a:spcPts val="0"/>
                        </a:spcAft>
                      </a:pPr>
                      <a:r>
                        <a:rPr lang="fa-IR" sz="1800" dirty="0">
                          <a:effectLst/>
                          <a:cs typeface="B Zar" panose="00000400000000000000" pitchFamily="2" charset="-78"/>
                        </a:rPr>
                        <a:t>2دقیقه</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r" rtl="1">
                        <a:lnSpc>
                          <a:spcPct val="107000"/>
                        </a:lnSpc>
                        <a:spcBef>
                          <a:spcPts val="0"/>
                        </a:spcBef>
                        <a:spcAft>
                          <a:spcPts val="0"/>
                        </a:spcAft>
                      </a:pPr>
                      <a:r>
                        <a:rPr lang="fa-IR" sz="1800" dirty="0">
                          <a:effectLst/>
                          <a:cs typeface="B Zar" panose="00000400000000000000" pitchFamily="2" charset="-78"/>
                        </a:rPr>
                        <a:t>پیام های پزشکی متخصصین در مورد مسائل پزشکی و سلامت روز جامعه</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3148780083"/>
                  </a:ext>
                </a:extLst>
              </a:tr>
            </a:tbl>
          </a:graphicData>
        </a:graphic>
      </p:graphicFrame>
    </p:spTree>
    <p:extLst>
      <p:ext uri="{BB962C8B-B14F-4D97-AF65-F5344CB8AC3E}">
        <p14:creationId xmlns:p14="http://schemas.microsoft.com/office/powerpoint/2010/main" val="15965923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14DD4-5827-9EED-985E-401B6AC67E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267786-DBC2-A85A-049B-F2E4EE1CC379}"/>
              </a:ext>
            </a:extLst>
          </p:cNvPr>
          <p:cNvSpPr>
            <a:spLocks noGrp="1"/>
          </p:cNvSpPr>
          <p:nvPr>
            <p:ph type="title"/>
          </p:nvPr>
        </p:nvSpPr>
        <p:spPr>
          <a:xfrm>
            <a:off x="8615966" y="510637"/>
            <a:ext cx="3062915" cy="705119"/>
          </a:xfrm>
        </p:spPr>
        <p:txBody>
          <a:bodyPr/>
          <a:lstStyle/>
          <a:p>
            <a:pPr algn="r" rtl="1"/>
            <a:r>
              <a:rPr lang="fa-IR" dirty="0"/>
              <a:t>رادیو تهران</a:t>
            </a:r>
            <a:endParaRPr lang="en-US" dirty="0"/>
          </a:p>
        </p:txBody>
      </p:sp>
      <p:sp>
        <p:nvSpPr>
          <p:cNvPr id="4" name="TextBox 3">
            <a:extLst>
              <a:ext uri="{FF2B5EF4-FFF2-40B4-BE49-F238E27FC236}">
                <a16:creationId xmlns:a16="http://schemas.microsoft.com/office/drawing/2014/main" id="{8B0143FD-5D35-01D0-DA53-7EABFFDF47E7}"/>
              </a:ext>
            </a:extLst>
          </p:cNvPr>
          <p:cNvSpPr txBox="1"/>
          <p:nvPr/>
        </p:nvSpPr>
        <p:spPr>
          <a:xfrm>
            <a:off x="293353" y="509253"/>
            <a:ext cx="8010792" cy="707886"/>
          </a:xfrm>
          <a:prstGeom prst="rect">
            <a:avLst/>
          </a:prstGeom>
          <a:noFill/>
        </p:spPr>
        <p:txBody>
          <a:bodyPr wrap="square" rtlCol="0">
            <a:spAutoFit/>
          </a:bodyPr>
          <a:lstStyle/>
          <a:p>
            <a:pPr algn="r" rtl="1"/>
            <a:r>
              <a:rPr lang="fa-IR" sz="2000" b="1" dirty="0">
                <a:cs typeface="B Zar" panose="00000400000000000000" pitchFamily="2" charset="-78"/>
              </a:rPr>
              <a:t>رویکرد در نوروز </a:t>
            </a:r>
            <a:r>
              <a:rPr lang="fa-IR" sz="2000" dirty="0">
                <a:latin typeface="Calibri" panose="020F0502020204030204" pitchFamily="34" charset="0"/>
                <a:cs typeface="B Zar" panose="00000400000000000000" pitchFamily="2" charset="-78"/>
              </a:rPr>
              <a:t>: نشاط و امیدبخشی به ساکنان پایتخت با ایجاد حال خوب، اطلاع رسانی پیام های نوروزی و تقویت وحدت و همدلی</a:t>
            </a:r>
            <a:endParaRPr lang="en-US" sz="2000" dirty="0">
              <a:latin typeface="Calibri" panose="020F0502020204030204" pitchFamily="34" charset="0"/>
              <a:cs typeface="B Zar" panose="00000400000000000000" pitchFamily="2" charset="-78"/>
            </a:endParaRPr>
          </a:p>
        </p:txBody>
      </p:sp>
      <p:graphicFrame>
        <p:nvGraphicFramePr>
          <p:cNvPr id="3" name="Table 2"/>
          <p:cNvGraphicFramePr>
            <a:graphicFrameLocks noGrp="1"/>
          </p:cNvGraphicFramePr>
          <p:nvPr>
            <p:extLst>
              <p:ext uri="{D42A27DB-BD31-4B8C-83A1-F6EECF244321}">
                <p14:modId xmlns:p14="http://schemas.microsoft.com/office/powerpoint/2010/main" val="3307407687"/>
              </p:ext>
            </p:extLst>
          </p:nvPr>
        </p:nvGraphicFramePr>
        <p:xfrm>
          <a:off x="540913" y="2283270"/>
          <a:ext cx="11137968" cy="3926143"/>
        </p:xfrm>
        <a:graphic>
          <a:graphicData uri="http://schemas.openxmlformats.org/drawingml/2006/table">
            <a:tbl>
              <a:tblPr rtl="1" firstRow="1" firstCol="1" bandRow="1">
                <a:tableStyleId>{5C22544A-7EE6-4342-B048-85BDC9FD1C3A}</a:tableStyleId>
              </a:tblPr>
              <a:tblGrid>
                <a:gridCol w="1137488">
                  <a:extLst>
                    <a:ext uri="{9D8B030D-6E8A-4147-A177-3AD203B41FA5}">
                      <a16:colId xmlns:a16="http://schemas.microsoft.com/office/drawing/2014/main" val="453042553"/>
                    </a:ext>
                  </a:extLst>
                </a:gridCol>
                <a:gridCol w="1183808">
                  <a:extLst>
                    <a:ext uri="{9D8B030D-6E8A-4147-A177-3AD203B41FA5}">
                      <a16:colId xmlns:a16="http://schemas.microsoft.com/office/drawing/2014/main" val="3926857942"/>
                    </a:ext>
                  </a:extLst>
                </a:gridCol>
                <a:gridCol w="1507285">
                  <a:extLst>
                    <a:ext uri="{9D8B030D-6E8A-4147-A177-3AD203B41FA5}">
                      <a16:colId xmlns:a16="http://schemas.microsoft.com/office/drawing/2014/main" val="2588782744"/>
                    </a:ext>
                  </a:extLst>
                </a:gridCol>
                <a:gridCol w="1037376">
                  <a:extLst>
                    <a:ext uri="{9D8B030D-6E8A-4147-A177-3AD203B41FA5}">
                      <a16:colId xmlns:a16="http://schemas.microsoft.com/office/drawing/2014/main" val="99735857"/>
                    </a:ext>
                  </a:extLst>
                </a:gridCol>
                <a:gridCol w="1115346">
                  <a:extLst>
                    <a:ext uri="{9D8B030D-6E8A-4147-A177-3AD203B41FA5}">
                      <a16:colId xmlns:a16="http://schemas.microsoft.com/office/drawing/2014/main" val="519751517"/>
                    </a:ext>
                  </a:extLst>
                </a:gridCol>
                <a:gridCol w="753264">
                  <a:extLst>
                    <a:ext uri="{9D8B030D-6E8A-4147-A177-3AD203B41FA5}">
                      <a16:colId xmlns:a16="http://schemas.microsoft.com/office/drawing/2014/main" val="3625260185"/>
                    </a:ext>
                  </a:extLst>
                </a:gridCol>
                <a:gridCol w="4403401">
                  <a:extLst>
                    <a:ext uri="{9D8B030D-6E8A-4147-A177-3AD203B41FA5}">
                      <a16:colId xmlns:a16="http://schemas.microsoft.com/office/drawing/2014/main" val="4029911565"/>
                    </a:ext>
                  </a:extLst>
                </a:gridCol>
              </a:tblGrid>
              <a:tr h="276752">
                <a:tc>
                  <a:txBody>
                    <a:bodyPr/>
                    <a:lstStyle/>
                    <a:p>
                      <a:pPr marL="0" marR="0" algn="ctr" rtl="1">
                        <a:lnSpc>
                          <a:spcPct val="107000"/>
                        </a:lnSpc>
                        <a:spcBef>
                          <a:spcPts val="0"/>
                        </a:spcBef>
                        <a:spcAft>
                          <a:spcPts val="0"/>
                        </a:spcAft>
                      </a:pPr>
                      <a:r>
                        <a:rPr lang="fa-IR" sz="1600" dirty="0">
                          <a:effectLst/>
                          <a:cs typeface="B Zar" panose="00000400000000000000" pitchFamily="2" charset="-78"/>
                        </a:rPr>
                        <a:t>نام برنامه</a:t>
                      </a:r>
                      <a:endParaRPr lang="en-US" sz="1200" dirty="0">
                        <a:effectLst/>
                        <a:latin typeface="Calibri" panose="020F0502020204030204" pitchFamily="34" charset="0"/>
                        <a:ea typeface="Calibri" panose="020F0502020204030204" pitchFamily="34" charset="0"/>
                        <a:cs typeface="B Zar" panose="00000400000000000000" pitchFamily="2" charset="-78"/>
                      </a:endParaRPr>
                    </a:p>
                  </a:txBody>
                  <a:tcPr marL="68444" marR="68444" marT="0" marB="0"/>
                </a:tc>
                <a:tc>
                  <a:txBody>
                    <a:bodyPr/>
                    <a:lstStyle/>
                    <a:p>
                      <a:pPr marL="0" marR="0" algn="ctr" rtl="1">
                        <a:lnSpc>
                          <a:spcPct val="107000"/>
                        </a:lnSpc>
                        <a:spcBef>
                          <a:spcPts val="0"/>
                        </a:spcBef>
                        <a:spcAft>
                          <a:spcPts val="0"/>
                        </a:spcAft>
                      </a:pPr>
                      <a:r>
                        <a:rPr lang="fa-IR" sz="1600" dirty="0">
                          <a:effectLst/>
                          <a:cs typeface="B Zar" panose="00000400000000000000" pitchFamily="2" charset="-78"/>
                        </a:rPr>
                        <a:t>تهیه کننده</a:t>
                      </a:r>
                      <a:endParaRPr lang="en-US" sz="1200" dirty="0">
                        <a:effectLst/>
                        <a:latin typeface="Calibri" panose="020F0502020204030204" pitchFamily="34" charset="0"/>
                        <a:ea typeface="Calibri" panose="020F0502020204030204" pitchFamily="34" charset="0"/>
                        <a:cs typeface="B Zar" panose="00000400000000000000" pitchFamily="2" charset="-78"/>
                      </a:endParaRPr>
                    </a:p>
                  </a:txBody>
                  <a:tcPr marL="68444" marR="68444" marT="0" marB="0"/>
                </a:tc>
                <a:tc>
                  <a:txBody>
                    <a:bodyPr/>
                    <a:lstStyle/>
                    <a:p>
                      <a:pPr marL="0" marR="0" algn="ctr" rtl="1">
                        <a:lnSpc>
                          <a:spcPct val="107000"/>
                        </a:lnSpc>
                        <a:spcBef>
                          <a:spcPts val="0"/>
                        </a:spcBef>
                        <a:spcAft>
                          <a:spcPts val="0"/>
                        </a:spcAft>
                      </a:pPr>
                      <a:r>
                        <a:rPr lang="fa-IR" sz="1600">
                          <a:effectLst/>
                          <a:cs typeface="B Zar" panose="00000400000000000000" pitchFamily="2" charset="-78"/>
                        </a:rPr>
                        <a:t>گویندگان</a:t>
                      </a:r>
                      <a:endParaRPr lang="en-US" sz="1200">
                        <a:effectLst/>
                        <a:latin typeface="Calibri" panose="020F0502020204030204" pitchFamily="34" charset="0"/>
                        <a:ea typeface="Calibri" panose="020F0502020204030204" pitchFamily="34" charset="0"/>
                        <a:cs typeface="B Zar" panose="00000400000000000000" pitchFamily="2" charset="-78"/>
                      </a:endParaRPr>
                    </a:p>
                  </a:txBody>
                  <a:tcPr marL="68444" marR="68444" marT="0" marB="0"/>
                </a:tc>
                <a:tc>
                  <a:txBody>
                    <a:bodyPr/>
                    <a:lstStyle/>
                    <a:p>
                      <a:pPr marL="0" marR="0" algn="ctr" rtl="1">
                        <a:lnSpc>
                          <a:spcPct val="107000"/>
                        </a:lnSpc>
                        <a:spcBef>
                          <a:spcPts val="0"/>
                        </a:spcBef>
                        <a:spcAft>
                          <a:spcPts val="0"/>
                        </a:spcAft>
                      </a:pPr>
                      <a:r>
                        <a:rPr lang="fa-IR" sz="1600">
                          <a:effectLst/>
                          <a:cs typeface="B Zar" panose="00000400000000000000" pitchFamily="2" charset="-78"/>
                        </a:rPr>
                        <a:t>بازیگران</a:t>
                      </a:r>
                      <a:endParaRPr lang="en-US" sz="1200">
                        <a:effectLst/>
                        <a:latin typeface="Calibri" panose="020F0502020204030204" pitchFamily="34" charset="0"/>
                        <a:ea typeface="Calibri" panose="020F0502020204030204" pitchFamily="34" charset="0"/>
                        <a:cs typeface="B Zar" panose="00000400000000000000" pitchFamily="2" charset="-78"/>
                      </a:endParaRPr>
                    </a:p>
                  </a:txBody>
                  <a:tcPr marL="68444" marR="68444" marT="0" marB="0"/>
                </a:tc>
                <a:tc>
                  <a:txBody>
                    <a:bodyPr/>
                    <a:lstStyle/>
                    <a:p>
                      <a:pPr marL="0" marR="0" algn="ctr" rtl="1">
                        <a:lnSpc>
                          <a:spcPct val="107000"/>
                        </a:lnSpc>
                        <a:spcBef>
                          <a:spcPts val="0"/>
                        </a:spcBef>
                        <a:spcAft>
                          <a:spcPts val="0"/>
                        </a:spcAft>
                      </a:pPr>
                      <a:r>
                        <a:rPr lang="fa-IR" sz="1600">
                          <a:effectLst/>
                          <a:cs typeface="B Zar" panose="00000400000000000000" pitchFamily="2" charset="-78"/>
                        </a:rPr>
                        <a:t>ساعت پخش</a:t>
                      </a:r>
                      <a:endParaRPr lang="en-US" sz="1200">
                        <a:effectLst/>
                        <a:latin typeface="Calibri" panose="020F0502020204030204" pitchFamily="34" charset="0"/>
                        <a:ea typeface="Calibri" panose="020F0502020204030204" pitchFamily="34" charset="0"/>
                        <a:cs typeface="B Zar" panose="00000400000000000000" pitchFamily="2" charset="-78"/>
                      </a:endParaRPr>
                    </a:p>
                  </a:txBody>
                  <a:tcPr marL="68444" marR="68444" marT="0" marB="0"/>
                </a:tc>
                <a:tc>
                  <a:txBody>
                    <a:bodyPr/>
                    <a:lstStyle/>
                    <a:p>
                      <a:pPr marL="0" marR="0" algn="ctr" rtl="1">
                        <a:lnSpc>
                          <a:spcPct val="107000"/>
                        </a:lnSpc>
                        <a:spcBef>
                          <a:spcPts val="0"/>
                        </a:spcBef>
                        <a:spcAft>
                          <a:spcPts val="0"/>
                        </a:spcAft>
                      </a:pPr>
                      <a:r>
                        <a:rPr lang="fa-IR" sz="1600">
                          <a:effectLst/>
                          <a:cs typeface="B Zar" panose="00000400000000000000" pitchFamily="2" charset="-78"/>
                        </a:rPr>
                        <a:t>مدت</a:t>
                      </a:r>
                      <a:endParaRPr lang="en-US" sz="1200">
                        <a:effectLst/>
                        <a:latin typeface="Calibri" panose="020F0502020204030204" pitchFamily="34" charset="0"/>
                        <a:ea typeface="Calibri" panose="020F0502020204030204" pitchFamily="34" charset="0"/>
                        <a:cs typeface="B Zar" panose="00000400000000000000" pitchFamily="2" charset="-78"/>
                      </a:endParaRPr>
                    </a:p>
                  </a:txBody>
                  <a:tcPr marL="68444" marR="68444" marT="0" marB="0"/>
                </a:tc>
                <a:tc>
                  <a:txBody>
                    <a:bodyPr/>
                    <a:lstStyle/>
                    <a:p>
                      <a:pPr marL="0" marR="0" algn="ctr" rtl="1">
                        <a:lnSpc>
                          <a:spcPct val="107000"/>
                        </a:lnSpc>
                        <a:spcBef>
                          <a:spcPts val="0"/>
                        </a:spcBef>
                        <a:spcAft>
                          <a:spcPts val="0"/>
                        </a:spcAft>
                      </a:pPr>
                      <a:r>
                        <a:rPr lang="fa-IR" sz="1600">
                          <a:effectLst/>
                          <a:cs typeface="B Zar" panose="00000400000000000000" pitchFamily="2" charset="-78"/>
                        </a:rPr>
                        <a:t>خلاصه برنامه</a:t>
                      </a:r>
                      <a:endParaRPr lang="en-US" sz="1200">
                        <a:effectLst/>
                        <a:latin typeface="Calibri" panose="020F0502020204030204" pitchFamily="34" charset="0"/>
                        <a:ea typeface="Calibri" panose="020F0502020204030204" pitchFamily="34" charset="0"/>
                        <a:cs typeface="B Zar" panose="00000400000000000000" pitchFamily="2" charset="-78"/>
                      </a:endParaRPr>
                    </a:p>
                  </a:txBody>
                  <a:tcPr marL="68444" marR="68444" marT="0" marB="0"/>
                </a:tc>
                <a:extLst>
                  <a:ext uri="{0D108BD9-81ED-4DB2-BD59-A6C34878D82A}">
                    <a16:rowId xmlns:a16="http://schemas.microsoft.com/office/drawing/2014/main" val="3829908732"/>
                  </a:ext>
                </a:extLst>
              </a:tr>
              <a:tr h="1989944">
                <a:tc>
                  <a:txBody>
                    <a:bodyPr/>
                    <a:lstStyle/>
                    <a:p>
                      <a:pPr marL="0" marR="0" algn="ctr" rtl="1">
                        <a:lnSpc>
                          <a:spcPct val="107000"/>
                        </a:lnSpc>
                        <a:spcBef>
                          <a:spcPts val="0"/>
                        </a:spcBef>
                        <a:spcAft>
                          <a:spcPts val="0"/>
                        </a:spcAft>
                      </a:pPr>
                      <a:r>
                        <a:rPr lang="fa-IR" sz="1600" dirty="0">
                          <a:effectLst/>
                          <a:cs typeface="B Zar" panose="00000400000000000000" pitchFamily="2" charset="-78"/>
                        </a:rPr>
                        <a:t>شهر زیبا</a:t>
                      </a:r>
                      <a:endParaRPr lang="en-US" sz="1400" dirty="0">
                        <a:effectLst/>
                        <a:latin typeface="Calibri" panose="020F0502020204030204" pitchFamily="34" charset="0"/>
                        <a:ea typeface="Calibri" panose="020F0502020204030204" pitchFamily="34" charset="0"/>
                        <a:cs typeface="B Zar" panose="00000400000000000000" pitchFamily="2" charset="-78"/>
                      </a:endParaRPr>
                    </a:p>
                  </a:txBody>
                  <a:tcPr marL="68444" marR="68444"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امیرحسین ثقفی</a:t>
                      </a:r>
                      <a:br>
                        <a:rPr lang="fa-IR" sz="1800" dirty="0">
                          <a:effectLst/>
                          <a:cs typeface="B Zar" panose="00000400000000000000" pitchFamily="2" charset="-78"/>
                        </a:rPr>
                      </a:br>
                      <a:r>
                        <a:rPr lang="fa-IR" sz="1800" dirty="0">
                          <a:effectLst/>
                          <a:cs typeface="B Zar" panose="00000400000000000000" pitchFamily="2" charset="-78"/>
                        </a:rPr>
                        <a:t>ساناز باقری</a:t>
                      </a:r>
                      <a:endParaRPr lang="en-US" sz="1400" dirty="0">
                        <a:effectLst/>
                        <a:latin typeface="Calibri" panose="020F0502020204030204" pitchFamily="34" charset="0"/>
                        <a:ea typeface="Calibri" panose="020F0502020204030204" pitchFamily="34" charset="0"/>
                        <a:cs typeface="B Zar" panose="00000400000000000000" pitchFamily="2" charset="-78"/>
                      </a:endParaRPr>
                    </a:p>
                  </a:txBody>
                  <a:tcPr marL="68444" marR="68444"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محمدحسین امیدی</a:t>
                      </a:r>
                      <a:endParaRPr lang="en-US" sz="1400" dirty="0">
                        <a:effectLst/>
                        <a:latin typeface="Calibri" panose="020F0502020204030204" pitchFamily="34" charset="0"/>
                        <a:ea typeface="Calibri" panose="020F0502020204030204" pitchFamily="34" charset="0"/>
                        <a:cs typeface="B Zar" panose="00000400000000000000" pitchFamily="2" charset="-78"/>
                      </a:endParaRPr>
                    </a:p>
                  </a:txBody>
                  <a:tcPr marL="68444" marR="68444"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ندارد</a:t>
                      </a:r>
                      <a:endParaRPr lang="en-US" sz="1400" dirty="0">
                        <a:effectLst/>
                        <a:latin typeface="Calibri" panose="020F0502020204030204" pitchFamily="34" charset="0"/>
                        <a:ea typeface="Calibri" panose="020F0502020204030204" pitchFamily="34" charset="0"/>
                        <a:cs typeface="B Zar" panose="00000400000000000000" pitchFamily="2" charset="-78"/>
                      </a:endParaRPr>
                    </a:p>
                  </a:txBody>
                  <a:tcPr marL="68444" marR="68444"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10:00</a:t>
                      </a:r>
                      <a:endParaRPr lang="en-US" sz="1400" dirty="0">
                        <a:effectLst/>
                        <a:latin typeface="Calibri" panose="020F0502020204030204" pitchFamily="34" charset="0"/>
                        <a:ea typeface="Calibri" panose="020F0502020204030204" pitchFamily="34" charset="0"/>
                        <a:cs typeface="B Zar" panose="00000400000000000000" pitchFamily="2" charset="-78"/>
                      </a:endParaRPr>
                    </a:p>
                  </a:txBody>
                  <a:tcPr marL="68444" marR="68444"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2:30</a:t>
                      </a:r>
                      <a:endParaRPr lang="en-US" sz="1400" dirty="0">
                        <a:effectLst/>
                        <a:latin typeface="Calibri" panose="020F0502020204030204" pitchFamily="34" charset="0"/>
                        <a:ea typeface="Calibri" panose="020F0502020204030204" pitchFamily="34" charset="0"/>
                        <a:cs typeface="B Zar" panose="00000400000000000000" pitchFamily="2" charset="-78"/>
                      </a:endParaRPr>
                    </a:p>
                  </a:txBody>
                  <a:tcPr marL="68444" marR="68444"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برنامه شهر زیبا یک مجله صوتی ترکیبی ست که مسائل مختلفی از جمله مسائل فرهنگی اجتماعی و سیاسی را بررسی می کند. بخشی از این برنامه با محوریت اخبار مهم روز پیش می رود که این اخبار بهانه ای برای گفتگو با اشخاص مختلف تلقی می گردد. </a:t>
                      </a:r>
                      <a:endParaRPr lang="en-US" sz="1400" dirty="0">
                        <a:effectLst/>
                        <a:latin typeface="Calibri" panose="020F0502020204030204" pitchFamily="34" charset="0"/>
                        <a:ea typeface="Calibri" panose="020F0502020204030204" pitchFamily="34" charset="0"/>
                        <a:cs typeface="B Zar" panose="00000400000000000000" pitchFamily="2" charset="-78"/>
                      </a:endParaRPr>
                    </a:p>
                  </a:txBody>
                  <a:tcPr marL="68444" marR="68444" marT="0" marB="0" anchor="ctr"/>
                </a:tc>
                <a:extLst>
                  <a:ext uri="{0D108BD9-81ED-4DB2-BD59-A6C34878D82A}">
                    <a16:rowId xmlns:a16="http://schemas.microsoft.com/office/drawing/2014/main" val="4191329717"/>
                  </a:ext>
                </a:extLst>
              </a:tr>
              <a:tr h="1036841">
                <a:tc>
                  <a:txBody>
                    <a:bodyPr/>
                    <a:lstStyle/>
                    <a:p>
                      <a:pPr marL="0" marR="0" algn="ctr" rtl="1">
                        <a:lnSpc>
                          <a:spcPct val="107000"/>
                        </a:lnSpc>
                        <a:spcBef>
                          <a:spcPts val="0"/>
                        </a:spcBef>
                        <a:spcAft>
                          <a:spcPts val="0"/>
                        </a:spcAft>
                      </a:pPr>
                      <a:r>
                        <a:rPr lang="fa-IR" sz="1600">
                          <a:effectLst/>
                          <a:cs typeface="B Zar" panose="00000400000000000000" pitchFamily="2" charset="-78"/>
                        </a:rPr>
                        <a:t>سنگلج</a:t>
                      </a:r>
                      <a:endParaRPr lang="en-US" sz="1400">
                        <a:effectLst/>
                        <a:latin typeface="Calibri" panose="020F0502020204030204" pitchFamily="34" charset="0"/>
                        <a:ea typeface="Calibri" panose="020F0502020204030204" pitchFamily="34" charset="0"/>
                        <a:cs typeface="B Zar" panose="00000400000000000000" pitchFamily="2" charset="-78"/>
                      </a:endParaRPr>
                    </a:p>
                  </a:txBody>
                  <a:tcPr marL="68444" marR="68444"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نیکو یوسفی</a:t>
                      </a:r>
                      <a:endParaRPr lang="en-US" sz="1400" dirty="0">
                        <a:effectLst/>
                        <a:latin typeface="Calibri" panose="020F0502020204030204" pitchFamily="34" charset="0"/>
                        <a:ea typeface="Calibri" panose="020F0502020204030204" pitchFamily="34" charset="0"/>
                        <a:cs typeface="B Zar" panose="00000400000000000000" pitchFamily="2" charset="-78"/>
                      </a:endParaRPr>
                    </a:p>
                  </a:txBody>
                  <a:tcPr marL="68444" marR="68444"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ندارد</a:t>
                      </a:r>
                      <a:endParaRPr lang="en-US" sz="1400" dirty="0">
                        <a:effectLst/>
                        <a:latin typeface="Calibri" panose="020F0502020204030204" pitchFamily="34" charset="0"/>
                        <a:ea typeface="Calibri" panose="020F0502020204030204" pitchFamily="34" charset="0"/>
                        <a:cs typeface="B Zar" panose="00000400000000000000" pitchFamily="2" charset="-78"/>
                      </a:endParaRPr>
                    </a:p>
                  </a:txBody>
                  <a:tcPr marL="68444" marR="68444"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آسیه گرجی </a:t>
                      </a:r>
                      <a:br>
                        <a:rPr lang="fa-IR" sz="1800" dirty="0">
                          <a:effectLst/>
                          <a:cs typeface="B Zar" panose="00000400000000000000" pitchFamily="2" charset="-78"/>
                        </a:rPr>
                      </a:br>
                      <a:r>
                        <a:rPr lang="fa-IR" sz="1800" dirty="0">
                          <a:effectLst/>
                          <a:cs typeface="B Zar" panose="00000400000000000000" pitchFamily="2" charset="-78"/>
                        </a:rPr>
                        <a:t>آرمین ضیایی </a:t>
                      </a:r>
                      <a:br>
                        <a:rPr lang="fa-IR" sz="1800" dirty="0">
                          <a:effectLst/>
                          <a:cs typeface="B Zar" panose="00000400000000000000" pitchFamily="2" charset="-78"/>
                        </a:rPr>
                      </a:br>
                      <a:r>
                        <a:rPr lang="fa-IR" sz="1800" dirty="0">
                          <a:effectLst/>
                          <a:cs typeface="B Zar" panose="00000400000000000000" pitchFamily="2" charset="-78"/>
                        </a:rPr>
                        <a:t>محمد بهار</a:t>
                      </a:r>
                      <a:endParaRPr lang="en-US" sz="1400" dirty="0">
                        <a:effectLst/>
                        <a:latin typeface="Calibri" panose="020F0502020204030204" pitchFamily="34" charset="0"/>
                        <a:ea typeface="Calibri" panose="020F0502020204030204" pitchFamily="34" charset="0"/>
                        <a:cs typeface="B Zar" panose="00000400000000000000" pitchFamily="2" charset="-78"/>
                      </a:endParaRPr>
                    </a:p>
                  </a:txBody>
                  <a:tcPr marL="68444" marR="68444"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13:30</a:t>
                      </a:r>
                      <a:endParaRPr lang="en-US" sz="1400" dirty="0">
                        <a:effectLst/>
                        <a:latin typeface="Calibri" panose="020F0502020204030204" pitchFamily="34" charset="0"/>
                        <a:ea typeface="Calibri" panose="020F0502020204030204" pitchFamily="34" charset="0"/>
                        <a:cs typeface="B Zar" panose="00000400000000000000" pitchFamily="2" charset="-78"/>
                      </a:endParaRPr>
                    </a:p>
                  </a:txBody>
                  <a:tcPr marL="68444" marR="68444"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0:30</a:t>
                      </a:r>
                      <a:endParaRPr lang="en-US" sz="1400" dirty="0">
                        <a:effectLst/>
                        <a:latin typeface="Calibri" panose="020F0502020204030204" pitchFamily="34" charset="0"/>
                        <a:ea typeface="Calibri" panose="020F0502020204030204" pitchFamily="34" charset="0"/>
                        <a:cs typeface="B Zar" panose="00000400000000000000" pitchFamily="2" charset="-78"/>
                      </a:endParaRPr>
                    </a:p>
                  </a:txBody>
                  <a:tcPr marL="68444" marR="68444"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معرفی هویت تهران قدیم</a:t>
                      </a:r>
                      <a:endParaRPr lang="en-US" sz="1400" dirty="0">
                        <a:effectLst/>
                        <a:latin typeface="Calibri" panose="020F0502020204030204" pitchFamily="34" charset="0"/>
                        <a:ea typeface="Calibri" panose="020F0502020204030204" pitchFamily="34" charset="0"/>
                        <a:cs typeface="B Zar" panose="00000400000000000000" pitchFamily="2" charset="-78"/>
                      </a:endParaRPr>
                    </a:p>
                  </a:txBody>
                  <a:tcPr marL="68444" marR="68444" marT="0" marB="0" anchor="ctr"/>
                </a:tc>
                <a:extLst>
                  <a:ext uri="{0D108BD9-81ED-4DB2-BD59-A6C34878D82A}">
                    <a16:rowId xmlns:a16="http://schemas.microsoft.com/office/drawing/2014/main" val="3478149859"/>
                  </a:ext>
                </a:extLst>
              </a:tr>
              <a:tr h="622606">
                <a:tc>
                  <a:txBody>
                    <a:bodyPr/>
                    <a:lstStyle/>
                    <a:p>
                      <a:pPr marL="0" marR="0" algn="ctr" rtl="1">
                        <a:lnSpc>
                          <a:spcPct val="107000"/>
                        </a:lnSpc>
                        <a:spcBef>
                          <a:spcPts val="0"/>
                        </a:spcBef>
                        <a:spcAft>
                          <a:spcPts val="0"/>
                        </a:spcAft>
                      </a:pPr>
                      <a:r>
                        <a:rPr lang="fa-IR" sz="1600">
                          <a:effectLst/>
                          <a:cs typeface="B Zar" panose="00000400000000000000" pitchFamily="2" charset="-78"/>
                        </a:rPr>
                        <a:t>تالار وحدت</a:t>
                      </a:r>
                      <a:endParaRPr lang="en-US" sz="1400">
                        <a:effectLst/>
                        <a:latin typeface="Calibri" panose="020F0502020204030204" pitchFamily="34" charset="0"/>
                        <a:ea typeface="Calibri" panose="020F0502020204030204" pitchFamily="34" charset="0"/>
                        <a:cs typeface="B Zar" panose="00000400000000000000" pitchFamily="2" charset="-78"/>
                      </a:endParaRPr>
                    </a:p>
                  </a:txBody>
                  <a:tcPr marL="68444" marR="68444"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نیکو یوسفی</a:t>
                      </a:r>
                      <a:endParaRPr lang="en-US" sz="1400" dirty="0">
                        <a:effectLst/>
                        <a:latin typeface="Calibri" panose="020F0502020204030204" pitchFamily="34" charset="0"/>
                        <a:ea typeface="Calibri" panose="020F0502020204030204" pitchFamily="34" charset="0"/>
                        <a:cs typeface="B Zar" panose="00000400000000000000" pitchFamily="2" charset="-78"/>
                      </a:endParaRPr>
                    </a:p>
                  </a:txBody>
                  <a:tcPr marL="68444" marR="68444"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نیکو یوسفی</a:t>
                      </a:r>
                      <a:endParaRPr lang="en-US" sz="1400" dirty="0">
                        <a:effectLst/>
                        <a:latin typeface="Calibri" panose="020F0502020204030204" pitchFamily="34" charset="0"/>
                        <a:ea typeface="Calibri" panose="020F0502020204030204" pitchFamily="34" charset="0"/>
                        <a:cs typeface="B Zar" panose="00000400000000000000" pitchFamily="2" charset="-78"/>
                      </a:endParaRPr>
                    </a:p>
                  </a:txBody>
                  <a:tcPr marL="68444" marR="68444"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ندارد</a:t>
                      </a:r>
                      <a:endParaRPr lang="en-US" sz="1400" dirty="0">
                        <a:effectLst/>
                        <a:latin typeface="Calibri" panose="020F0502020204030204" pitchFamily="34" charset="0"/>
                        <a:ea typeface="Calibri" panose="020F0502020204030204" pitchFamily="34" charset="0"/>
                        <a:cs typeface="B Zar" panose="00000400000000000000" pitchFamily="2" charset="-78"/>
                      </a:endParaRPr>
                    </a:p>
                  </a:txBody>
                  <a:tcPr marL="68444" marR="68444"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15:30</a:t>
                      </a:r>
                      <a:endParaRPr lang="en-US" sz="1400" dirty="0">
                        <a:effectLst/>
                        <a:latin typeface="Calibri" panose="020F0502020204030204" pitchFamily="34" charset="0"/>
                        <a:ea typeface="Calibri" panose="020F0502020204030204" pitchFamily="34" charset="0"/>
                        <a:cs typeface="B Zar" panose="00000400000000000000" pitchFamily="2" charset="-78"/>
                      </a:endParaRPr>
                    </a:p>
                  </a:txBody>
                  <a:tcPr marL="68444" marR="68444"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1:00</a:t>
                      </a:r>
                      <a:endParaRPr lang="en-US" sz="1400" dirty="0">
                        <a:effectLst/>
                        <a:latin typeface="Calibri" panose="020F0502020204030204" pitchFamily="34" charset="0"/>
                        <a:ea typeface="Calibri" panose="020F0502020204030204" pitchFamily="34" charset="0"/>
                        <a:cs typeface="B Zar" panose="00000400000000000000" pitchFamily="2" charset="-78"/>
                      </a:endParaRPr>
                    </a:p>
                  </a:txBody>
                  <a:tcPr marL="68444" marR="68444"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معرفی آثار موسیقی ایران و جهان  شامل: دستگاهی کلاسیک ملل فیلم و سریال و ...</a:t>
                      </a:r>
                      <a:endParaRPr lang="en-US" sz="1400" dirty="0">
                        <a:effectLst/>
                        <a:latin typeface="Calibri" panose="020F0502020204030204" pitchFamily="34" charset="0"/>
                        <a:ea typeface="Calibri" panose="020F0502020204030204" pitchFamily="34" charset="0"/>
                        <a:cs typeface="B Zar" panose="00000400000000000000" pitchFamily="2" charset="-78"/>
                      </a:endParaRPr>
                    </a:p>
                  </a:txBody>
                  <a:tcPr marL="68444" marR="68444" marT="0" marB="0" anchor="ctr"/>
                </a:tc>
                <a:extLst>
                  <a:ext uri="{0D108BD9-81ED-4DB2-BD59-A6C34878D82A}">
                    <a16:rowId xmlns:a16="http://schemas.microsoft.com/office/drawing/2014/main" val="3338904723"/>
                  </a:ext>
                </a:extLst>
              </a:tr>
            </a:tbl>
          </a:graphicData>
        </a:graphic>
      </p:graphicFrame>
      <p:sp>
        <p:nvSpPr>
          <p:cNvPr id="6" name="TextBox 5">
            <a:extLst>
              <a:ext uri="{FF2B5EF4-FFF2-40B4-BE49-F238E27FC236}">
                <a16:creationId xmlns:a16="http://schemas.microsoft.com/office/drawing/2014/main" id="{C7602F7B-0A15-0B28-AA06-83C4D5AF280E}"/>
              </a:ext>
            </a:extLst>
          </p:cNvPr>
          <p:cNvSpPr txBox="1"/>
          <p:nvPr/>
        </p:nvSpPr>
        <p:spPr>
          <a:xfrm>
            <a:off x="577621" y="1392771"/>
            <a:ext cx="2891386" cy="400110"/>
          </a:xfrm>
          <a:prstGeom prst="rect">
            <a:avLst/>
          </a:prstGeom>
          <a:noFill/>
        </p:spPr>
        <p:txBody>
          <a:bodyPr wrap="square" rtlCol="0">
            <a:spAutoFit/>
          </a:bodyPr>
          <a:lstStyle/>
          <a:p>
            <a:pPr algn="r" rtl="1"/>
            <a:r>
              <a:rPr lang="fa-IR" sz="2000" b="1" dirty="0">
                <a:cs typeface="B Zar" panose="00000400000000000000" pitchFamily="2" charset="-78"/>
              </a:rPr>
              <a:t>برنامه های شاخص</a:t>
            </a:r>
            <a:endParaRPr lang="en-US" sz="2000" b="1" dirty="0">
              <a:cs typeface="B Zar" panose="00000400000000000000" pitchFamily="2" charset="-78"/>
            </a:endParaRPr>
          </a:p>
        </p:txBody>
      </p:sp>
    </p:spTree>
    <p:extLst>
      <p:ext uri="{BB962C8B-B14F-4D97-AF65-F5344CB8AC3E}">
        <p14:creationId xmlns:p14="http://schemas.microsoft.com/office/powerpoint/2010/main" val="25537828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14DD4-5827-9EED-985E-401B6AC67E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267786-DBC2-A85A-049B-F2E4EE1CC379}"/>
              </a:ext>
            </a:extLst>
          </p:cNvPr>
          <p:cNvSpPr>
            <a:spLocks noGrp="1"/>
          </p:cNvSpPr>
          <p:nvPr>
            <p:ph type="title"/>
          </p:nvPr>
        </p:nvSpPr>
        <p:spPr>
          <a:xfrm>
            <a:off x="8615966" y="510637"/>
            <a:ext cx="3062915" cy="705119"/>
          </a:xfrm>
        </p:spPr>
        <p:txBody>
          <a:bodyPr/>
          <a:lstStyle/>
          <a:p>
            <a:pPr algn="r" rtl="1"/>
            <a:r>
              <a:rPr lang="fa-IR" dirty="0"/>
              <a:t>رادیو جوان</a:t>
            </a:r>
            <a:endParaRPr lang="en-US" dirty="0"/>
          </a:p>
        </p:txBody>
      </p:sp>
      <p:sp>
        <p:nvSpPr>
          <p:cNvPr id="4" name="TextBox 3">
            <a:extLst>
              <a:ext uri="{FF2B5EF4-FFF2-40B4-BE49-F238E27FC236}">
                <a16:creationId xmlns:a16="http://schemas.microsoft.com/office/drawing/2014/main" id="{8B0143FD-5D35-01D0-DA53-7EABFFDF47E7}"/>
              </a:ext>
            </a:extLst>
          </p:cNvPr>
          <p:cNvSpPr txBox="1"/>
          <p:nvPr/>
        </p:nvSpPr>
        <p:spPr>
          <a:xfrm>
            <a:off x="403521" y="510637"/>
            <a:ext cx="8010792" cy="707886"/>
          </a:xfrm>
          <a:prstGeom prst="rect">
            <a:avLst/>
          </a:prstGeom>
          <a:noFill/>
        </p:spPr>
        <p:txBody>
          <a:bodyPr wrap="square" rtlCol="0">
            <a:spAutoFit/>
          </a:bodyPr>
          <a:lstStyle/>
          <a:p>
            <a:pPr algn="r" rtl="1"/>
            <a:r>
              <a:rPr lang="fa-IR" sz="2000" b="1" dirty="0">
                <a:cs typeface="B Zar" panose="00000400000000000000" pitchFamily="2" charset="-78"/>
              </a:rPr>
              <a:t>رویکرد در نوروز : </a:t>
            </a:r>
            <a:r>
              <a:rPr lang="fa-IR" sz="2000" dirty="0">
                <a:latin typeface="Calibri" panose="020F0502020204030204" pitchFamily="34" charset="0"/>
                <a:cs typeface="B Zar" panose="00000400000000000000" pitchFamily="2" charset="-78"/>
              </a:rPr>
              <a:t>ایجاد فضای شاد، مفرح و سرگرم کننده برای جوانان و نوجوانان با محوریت «ترویج و رونق گردشگری در ایران» درکنار برنامه های معارفی و اندیشه ای ماه مبارک رمضان   </a:t>
            </a:r>
            <a:endParaRPr lang="en-US" sz="2000" dirty="0">
              <a:latin typeface="Calibri" panose="020F0502020204030204" pitchFamily="34" charset="0"/>
              <a:cs typeface="B Zar" panose="00000400000000000000" pitchFamily="2" charset="-78"/>
            </a:endParaRPr>
          </a:p>
        </p:txBody>
      </p:sp>
      <p:graphicFrame>
        <p:nvGraphicFramePr>
          <p:cNvPr id="6" name="Table 5"/>
          <p:cNvGraphicFramePr>
            <a:graphicFrameLocks noGrp="1"/>
          </p:cNvGraphicFramePr>
          <p:nvPr>
            <p:extLst>
              <p:ext uri="{D42A27DB-BD31-4B8C-83A1-F6EECF244321}">
                <p14:modId xmlns:p14="http://schemas.microsoft.com/office/powerpoint/2010/main" val="631085499"/>
              </p:ext>
            </p:extLst>
          </p:nvPr>
        </p:nvGraphicFramePr>
        <p:xfrm>
          <a:off x="515157" y="2391814"/>
          <a:ext cx="11163725" cy="4176411"/>
        </p:xfrm>
        <a:graphic>
          <a:graphicData uri="http://schemas.openxmlformats.org/drawingml/2006/table">
            <a:tbl>
              <a:tblPr rtl="1" firstRow="1" firstCol="1" bandRow="1">
                <a:tableStyleId>{5C22544A-7EE6-4342-B048-85BDC9FD1C3A}</a:tableStyleId>
              </a:tblPr>
              <a:tblGrid>
                <a:gridCol w="1092448">
                  <a:extLst>
                    <a:ext uri="{9D8B030D-6E8A-4147-A177-3AD203B41FA5}">
                      <a16:colId xmlns:a16="http://schemas.microsoft.com/office/drawing/2014/main" val="3148517419"/>
                    </a:ext>
                  </a:extLst>
                </a:gridCol>
                <a:gridCol w="1801593">
                  <a:extLst>
                    <a:ext uri="{9D8B030D-6E8A-4147-A177-3AD203B41FA5}">
                      <a16:colId xmlns:a16="http://schemas.microsoft.com/office/drawing/2014/main" val="1026862753"/>
                    </a:ext>
                  </a:extLst>
                </a:gridCol>
                <a:gridCol w="1028915">
                  <a:extLst>
                    <a:ext uri="{9D8B030D-6E8A-4147-A177-3AD203B41FA5}">
                      <a16:colId xmlns:a16="http://schemas.microsoft.com/office/drawing/2014/main" val="2126674845"/>
                    </a:ext>
                  </a:extLst>
                </a:gridCol>
                <a:gridCol w="1321022">
                  <a:extLst>
                    <a:ext uri="{9D8B030D-6E8A-4147-A177-3AD203B41FA5}">
                      <a16:colId xmlns:a16="http://schemas.microsoft.com/office/drawing/2014/main" val="2304662865"/>
                    </a:ext>
                  </a:extLst>
                </a:gridCol>
                <a:gridCol w="741167">
                  <a:extLst>
                    <a:ext uri="{9D8B030D-6E8A-4147-A177-3AD203B41FA5}">
                      <a16:colId xmlns:a16="http://schemas.microsoft.com/office/drawing/2014/main" val="2284332104"/>
                    </a:ext>
                  </a:extLst>
                </a:gridCol>
                <a:gridCol w="632340">
                  <a:extLst>
                    <a:ext uri="{9D8B030D-6E8A-4147-A177-3AD203B41FA5}">
                      <a16:colId xmlns:a16="http://schemas.microsoft.com/office/drawing/2014/main" val="105016804"/>
                    </a:ext>
                  </a:extLst>
                </a:gridCol>
                <a:gridCol w="4546240">
                  <a:extLst>
                    <a:ext uri="{9D8B030D-6E8A-4147-A177-3AD203B41FA5}">
                      <a16:colId xmlns:a16="http://schemas.microsoft.com/office/drawing/2014/main" val="2081256025"/>
                    </a:ext>
                  </a:extLst>
                </a:gridCol>
              </a:tblGrid>
              <a:tr h="733076">
                <a:tc>
                  <a:txBody>
                    <a:bodyPr/>
                    <a:lstStyle/>
                    <a:p>
                      <a:pPr marL="0" marR="0" algn="ctr" rtl="1">
                        <a:lnSpc>
                          <a:spcPct val="107000"/>
                        </a:lnSpc>
                        <a:spcBef>
                          <a:spcPts val="0"/>
                        </a:spcBef>
                        <a:spcAft>
                          <a:spcPts val="0"/>
                        </a:spcAft>
                      </a:pPr>
                      <a:r>
                        <a:rPr lang="fa-IR" sz="1600" dirty="0">
                          <a:effectLst/>
                          <a:cs typeface="B Zar" panose="00000400000000000000" pitchFamily="2" charset="-78"/>
                        </a:rPr>
                        <a:t>نام برنامه</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600" dirty="0">
                          <a:effectLst/>
                          <a:cs typeface="B Zar" panose="00000400000000000000" pitchFamily="2" charset="-78"/>
                        </a:rPr>
                        <a:t>تهیه کننده</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600">
                          <a:effectLst/>
                          <a:cs typeface="B Zar" panose="00000400000000000000" pitchFamily="2" charset="-78"/>
                        </a:rPr>
                        <a:t>گویندگان</a:t>
                      </a:r>
                      <a:endParaRPr lang="en-US" sz="16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600">
                          <a:effectLst/>
                          <a:cs typeface="B Zar" panose="00000400000000000000" pitchFamily="2" charset="-78"/>
                        </a:rPr>
                        <a:t>بازیگران</a:t>
                      </a:r>
                      <a:endParaRPr lang="en-US" sz="16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600">
                          <a:effectLst/>
                          <a:cs typeface="B Zar" panose="00000400000000000000" pitchFamily="2" charset="-78"/>
                        </a:rPr>
                        <a:t>ساعت پخش</a:t>
                      </a:r>
                      <a:endParaRPr lang="en-US" sz="16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600">
                          <a:effectLst/>
                          <a:cs typeface="B Zar" panose="00000400000000000000" pitchFamily="2" charset="-78"/>
                        </a:rPr>
                        <a:t>مدت</a:t>
                      </a:r>
                      <a:endParaRPr lang="en-US" sz="16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600">
                          <a:effectLst/>
                          <a:cs typeface="B Zar" panose="00000400000000000000" pitchFamily="2" charset="-78"/>
                        </a:rPr>
                        <a:t>خلاصه برنامه</a:t>
                      </a:r>
                      <a:endParaRPr lang="en-US" sz="16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3563630965"/>
                  </a:ext>
                </a:extLst>
              </a:tr>
              <a:tr h="981897">
                <a:tc>
                  <a:txBody>
                    <a:bodyPr/>
                    <a:lstStyle/>
                    <a:p>
                      <a:pPr marL="0" marR="0" algn="r" rtl="1">
                        <a:lnSpc>
                          <a:spcPct val="107000"/>
                        </a:lnSpc>
                        <a:spcBef>
                          <a:spcPts val="0"/>
                        </a:spcBef>
                        <a:spcAft>
                          <a:spcPts val="0"/>
                        </a:spcAft>
                      </a:pPr>
                      <a:r>
                        <a:rPr lang="fa-IR" sz="1600">
                          <a:effectLst/>
                          <a:cs typeface="B Zar" panose="00000400000000000000" pitchFamily="2" charset="-78"/>
                        </a:rPr>
                        <a:t>نوروز خان</a:t>
                      </a:r>
                      <a:endParaRPr lang="en-US" sz="16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600" dirty="0">
                          <a:effectLst/>
                          <a:cs typeface="B Zar" panose="00000400000000000000" pitchFamily="2" charset="-78"/>
                        </a:rPr>
                        <a:t>حامد مرادیان/ منصوره توحیدلو</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600" dirty="0">
                          <a:effectLst/>
                          <a:cs typeface="B Zar" panose="00000400000000000000" pitchFamily="2" charset="-78"/>
                        </a:rPr>
                        <a:t>صاحبه عظیمی/ آرزو جعفرپور</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600" dirty="0">
                          <a:effectLst/>
                          <a:cs typeface="B Zar" panose="00000400000000000000" pitchFamily="2" charset="-78"/>
                        </a:rPr>
                        <a:t>امیر عضد، حمید پارسا، محمدرضا قلمبر، </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600" dirty="0">
                          <a:effectLst/>
                          <a:cs typeface="B Zar" panose="00000400000000000000" pitchFamily="2" charset="-78"/>
                        </a:rPr>
                        <a:t>10:00</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600" dirty="0">
                          <a:effectLst/>
                          <a:cs typeface="B Zar" panose="00000400000000000000" pitchFamily="2" charset="-78"/>
                        </a:rPr>
                        <a:t>2:00</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600">
                          <a:effectLst/>
                          <a:cs typeface="B Zar" panose="00000400000000000000" pitchFamily="2" charset="-78"/>
                        </a:rPr>
                        <a:t>برنامه ای با محوریت طنز و سرگرمی با اجرای شخصیت اصلی برنامه به نام نوروزخان و به همراه بخش های متنوع دیگر که همگی حول یک موضوع اصلی در هر برنامه می گردد.</a:t>
                      </a:r>
                      <a:endParaRPr lang="en-US" sz="16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3289194741"/>
                  </a:ext>
                </a:extLst>
              </a:tr>
              <a:tr h="1230719">
                <a:tc>
                  <a:txBody>
                    <a:bodyPr/>
                    <a:lstStyle/>
                    <a:p>
                      <a:pPr marL="0" marR="0" algn="r" rtl="1">
                        <a:lnSpc>
                          <a:spcPct val="107000"/>
                        </a:lnSpc>
                        <a:spcBef>
                          <a:spcPts val="0"/>
                        </a:spcBef>
                        <a:spcAft>
                          <a:spcPts val="0"/>
                        </a:spcAft>
                      </a:pPr>
                      <a:r>
                        <a:rPr lang="fa-IR" sz="1600" dirty="0">
                          <a:effectLst/>
                          <a:cs typeface="B Zar" panose="00000400000000000000" pitchFamily="2" charset="-78"/>
                        </a:rPr>
                        <a:t>جوانماه</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600" dirty="0">
                          <a:effectLst/>
                          <a:cs typeface="B Zar" panose="00000400000000000000" pitchFamily="2" charset="-78"/>
                        </a:rPr>
                        <a:t>عباس پیری</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600" dirty="0">
                          <a:effectLst/>
                          <a:cs typeface="B Zar" panose="00000400000000000000" pitchFamily="2" charset="-78"/>
                        </a:rPr>
                        <a:t>مجید عسگری</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600" dirty="0">
                          <a:effectLst/>
                          <a:cs typeface="B Zar" panose="00000400000000000000" pitchFamily="2" charset="-78"/>
                        </a:rPr>
                        <a:t>امیر عضد</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600" dirty="0">
                          <a:effectLst/>
                          <a:cs typeface="B Zar" panose="00000400000000000000" pitchFamily="2" charset="-78"/>
                        </a:rPr>
                        <a:t>17:00</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600" dirty="0">
                          <a:effectLst/>
                          <a:cs typeface="B Zar" panose="00000400000000000000" pitchFamily="2" charset="-78"/>
                        </a:rPr>
                        <a:t>3:00</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600" dirty="0">
                          <a:effectLst/>
                          <a:cs typeface="B Zar" panose="00000400000000000000" pitchFamily="2" charset="-78"/>
                        </a:rPr>
                        <a:t>ویژه برنامه شبهای نوروز و افطار ماه مبارک رمضان با رویکرد اجتماعی و تفریحی با بخش های متنوع و جذاب؛ گزارش های میدانی از جای جای کشور؛ نهج البلاغه خوانی و تفسیر آن به همراه آیتم های نمایشی طنز درباره حق الناس و رعایت حقوق مردم و ...</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3399208825"/>
                  </a:ext>
                </a:extLst>
              </a:tr>
              <a:tr h="1230719">
                <a:tc>
                  <a:txBody>
                    <a:bodyPr/>
                    <a:lstStyle/>
                    <a:p>
                      <a:pPr marL="0" marR="0" algn="r" rtl="1">
                        <a:lnSpc>
                          <a:spcPct val="107000"/>
                        </a:lnSpc>
                        <a:spcBef>
                          <a:spcPts val="0"/>
                        </a:spcBef>
                        <a:spcAft>
                          <a:spcPts val="0"/>
                        </a:spcAft>
                      </a:pPr>
                      <a:r>
                        <a:rPr lang="fa-IR" sz="1600">
                          <a:effectLst/>
                          <a:cs typeface="B Zar" panose="00000400000000000000" pitchFamily="2" charset="-78"/>
                        </a:rPr>
                        <a:t>پرچمدار</a:t>
                      </a:r>
                      <a:endParaRPr lang="en-US" sz="16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600" dirty="0">
                          <a:effectLst/>
                          <a:cs typeface="B Zar" panose="00000400000000000000" pitchFamily="2" charset="-78"/>
                        </a:rPr>
                        <a:t>اکرم زمانی/ مجتبی امیری</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600" dirty="0">
                          <a:effectLst/>
                          <a:cs typeface="B Zar" panose="00000400000000000000" pitchFamily="2" charset="-78"/>
                        </a:rPr>
                        <a:t>محمد صادق علیخانی/ فاطمه امجدیان</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600" dirty="0">
                          <a:effectLst/>
                          <a:cs typeface="B Zar" panose="00000400000000000000" pitchFamily="2" charset="-78"/>
                        </a:rPr>
                        <a:t>-</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600" dirty="0">
                          <a:effectLst/>
                          <a:cs typeface="B Zar" panose="00000400000000000000" pitchFamily="2" charset="-78"/>
                        </a:rPr>
                        <a:t>16:00</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600" dirty="0">
                          <a:effectLst/>
                          <a:cs typeface="B Zar" panose="00000400000000000000" pitchFamily="2" charset="-78"/>
                        </a:rPr>
                        <a:t>0:45</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600" dirty="0">
                          <a:effectLst/>
                          <a:cs typeface="B Zar" panose="00000400000000000000" pitchFamily="2" charset="-78"/>
                        </a:rPr>
                        <a:t>گفتگو و مسابقه ای میان نخبگان حوزه گردشگری در سراسر کشور در قالب یک برنامه رادیویی، رای گیری از میان طرفداران شرکت کنندگان و انتخاب پرچمدار حوزه گردشگری بعد از 15 برنامه ایام نوروز</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3056232838"/>
                  </a:ext>
                </a:extLst>
              </a:tr>
            </a:tbl>
          </a:graphicData>
        </a:graphic>
      </p:graphicFrame>
      <p:sp>
        <p:nvSpPr>
          <p:cNvPr id="7" name="TextBox 6">
            <a:extLst>
              <a:ext uri="{FF2B5EF4-FFF2-40B4-BE49-F238E27FC236}">
                <a16:creationId xmlns:a16="http://schemas.microsoft.com/office/drawing/2014/main" id="{C7602F7B-0A15-0B28-AA06-83C4D5AF280E}"/>
              </a:ext>
            </a:extLst>
          </p:cNvPr>
          <p:cNvSpPr txBox="1"/>
          <p:nvPr/>
        </p:nvSpPr>
        <p:spPr>
          <a:xfrm>
            <a:off x="577621" y="1392771"/>
            <a:ext cx="2891386" cy="400110"/>
          </a:xfrm>
          <a:prstGeom prst="rect">
            <a:avLst/>
          </a:prstGeom>
          <a:noFill/>
        </p:spPr>
        <p:txBody>
          <a:bodyPr wrap="square" rtlCol="0">
            <a:spAutoFit/>
          </a:bodyPr>
          <a:lstStyle/>
          <a:p>
            <a:pPr algn="r" rtl="1"/>
            <a:r>
              <a:rPr lang="fa-IR" sz="2000" b="1" dirty="0">
                <a:cs typeface="B Zar" panose="00000400000000000000" pitchFamily="2" charset="-78"/>
              </a:rPr>
              <a:t>برنامه های شاخص</a:t>
            </a:r>
            <a:endParaRPr lang="en-US" sz="2000" b="1" dirty="0">
              <a:cs typeface="B Zar" panose="00000400000000000000" pitchFamily="2" charset="-78"/>
            </a:endParaRPr>
          </a:p>
        </p:txBody>
      </p:sp>
    </p:spTree>
    <p:extLst>
      <p:ext uri="{BB962C8B-B14F-4D97-AF65-F5344CB8AC3E}">
        <p14:creationId xmlns:p14="http://schemas.microsoft.com/office/powerpoint/2010/main" val="21473372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258DD-909B-99ED-5355-DCA931D65EF3}"/>
              </a:ext>
            </a:extLst>
          </p:cNvPr>
          <p:cNvSpPr>
            <a:spLocks noGrp="1"/>
          </p:cNvSpPr>
          <p:nvPr>
            <p:ph type="title"/>
          </p:nvPr>
        </p:nvSpPr>
        <p:spPr>
          <a:xfrm>
            <a:off x="7868992" y="510637"/>
            <a:ext cx="4108360" cy="705119"/>
          </a:xfrm>
        </p:spPr>
        <p:txBody>
          <a:bodyPr/>
          <a:lstStyle/>
          <a:p>
            <a:pPr algn="r" rtl="1"/>
            <a:r>
              <a:rPr lang="fa-IR" sz="3600" dirty="0"/>
              <a:t>رادیو سلامت</a:t>
            </a:r>
            <a:endParaRPr lang="en-US" sz="3600" dirty="0"/>
          </a:p>
        </p:txBody>
      </p:sp>
      <p:sp>
        <p:nvSpPr>
          <p:cNvPr id="4" name="TextBox 3">
            <a:extLst>
              <a:ext uri="{FF2B5EF4-FFF2-40B4-BE49-F238E27FC236}">
                <a16:creationId xmlns:a16="http://schemas.microsoft.com/office/drawing/2014/main" id="{74D05B40-3F8F-3C07-1B20-C60386DF63E3}"/>
              </a:ext>
            </a:extLst>
          </p:cNvPr>
          <p:cNvSpPr txBox="1"/>
          <p:nvPr/>
        </p:nvSpPr>
        <p:spPr>
          <a:xfrm>
            <a:off x="331990" y="429574"/>
            <a:ext cx="8010792" cy="750975"/>
          </a:xfrm>
          <a:prstGeom prst="rect">
            <a:avLst/>
          </a:prstGeom>
          <a:noFill/>
        </p:spPr>
        <p:txBody>
          <a:bodyPr wrap="square" rtlCol="0">
            <a:spAutoFit/>
          </a:bodyPr>
          <a:lstStyle/>
          <a:p>
            <a:pPr algn="r" rtl="1">
              <a:lnSpc>
                <a:spcPct val="107000"/>
              </a:lnSpc>
              <a:spcAft>
                <a:spcPts val="800"/>
              </a:spcAft>
            </a:pPr>
            <a:r>
              <a:rPr lang="fa-IR" sz="2000" b="1" dirty="0">
                <a:cs typeface="B Zar" panose="00000400000000000000" pitchFamily="2" charset="-78"/>
              </a:rPr>
              <a:t>رویکرد در نوروز : </a:t>
            </a:r>
            <a:r>
              <a:rPr lang="fa-IR" sz="2000" dirty="0">
                <a:latin typeface="Calibri" panose="020F0502020204030204" pitchFamily="34" charset="0"/>
                <a:ea typeface="Calibri" panose="020F0502020204030204" pitchFamily="34" charset="0"/>
                <a:cs typeface="B Zar" panose="00000400000000000000" pitchFamily="2" charset="-78"/>
              </a:rPr>
              <a:t>احترام به بزرگتر ها و صله رحم و دید و بازدید / بزرگداشت نوروز و پرداختن به آداب نوروز و سنت‌های ارزنده / برجسته سازی تقارن دو بهار ماه رمضان و عید نوروز</a:t>
            </a:r>
            <a:endParaRPr lang="en-US" sz="2000" b="1" dirty="0">
              <a:cs typeface="2  Zar" panose="00000400000000000000" pitchFamily="2" charset="-78"/>
            </a:endParaRPr>
          </a:p>
        </p:txBody>
      </p:sp>
      <p:sp>
        <p:nvSpPr>
          <p:cNvPr id="5" name="TextBox 4">
            <a:extLst>
              <a:ext uri="{FF2B5EF4-FFF2-40B4-BE49-F238E27FC236}">
                <a16:creationId xmlns:a16="http://schemas.microsoft.com/office/drawing/2014/main" id="{C7602F7B-0A15-0B28-AA06-83C4D5AF280E}"/>
              </a:ext>
            </a:extLst>
          </p:cNvPr>
          <p:cNvSpPr txBox="1"/>
          <p:nvPr/>
        </p:nvSpPr>
        <p:spPr>
          <a:xfrm>
            <a:off x="577621" y="1392771"/>
            <a:ext cx="2891386" cy="400110"/>
          </a:xfrm>
          <a:prstGeom prst="rect">
            <a:avLst/>
          </a:prstGeom>
          <a:noFill/>
        </p:spPr>
        <p:txBody>
          <a:bodyPr wrap="square" rtlCol="0">
            <a:spAutoFit/>
          </a:bodyPr>
          <a:lstStyle/>
          <a:p>
            <a:pPr algn="r" rtl="1"/>
            <a:r>
              <a:rPr lang="fa-IR" sz="2000" b="1" dirty="0">
                <a:cs typeface="B Zar" panose="00000400000000000000" pitchFamily="2" charset="-78"/>
              </a:rPr>
              <a:t>برنامه های شاخص</a:t>
            </a:r>
            <a:endParaRPr lang="en-US" sz="2000" b="1" dirty="0">
              <a:cs typeface="B Zar" panose="00000400000000000000" pitchFamily="2" charset="-78"/>
            </a:endParaRPr>
          </a:p>
        </p:txBody>
      </p:sp>
      <p:graphicFrame>
        <p:nvGraphicFramePr>
          <p:cNvPr id="6" name="Table 5"/>
          <p:cNvGraphicFramePr>
            <a:graphicFrameLocks noGrp="1"/>
          </p:cNvGraphicFramePr>
          <p:nvPr>
            <p:extLst>
              <p:ext uri="{D42A27DB-BD31-4B8C-83A1-F6EECF244321}">
                <p14:modId xmlns:p14="http://schemas.microsoft.com/office/powerpoint/2010/main" val="2929281365"/>
              </p:ext>
            </p:extLst>
          </p:nvPr>
        </p:nvGraphicFramePr>
        <p:xfrm>
          <a:off x="331991" y="2269288"/>
          <a:ext cx="11543146" cy="4210911"/>
        </p:xfrm>
        <a:graphic>
          <a:graphicData uri="http://schemas.openxmlformats.org/drawingml/2006/table">
            <a:tbl>
              <a:tblPr rtl="1" firstRow="1" firstCol="1" bandRow="1">
                <a:tableStyleId>{5C22544A-7EE6-4342-B048-85BDC9FD1C3A}</a:tableStyleId>
              </a:tblPr>
              <a:tblGrid>
                <a:gridCol w="1325395">
                  <a:extLst>
                    <a:ext uri="{9D8B030D-6E8A-4147-A177-3AD203B41FA5}">
                      <a16:colId xmlns:a16="http://schemas.microsoft.com/office/drawing/2014/main" val="1032570559"/>
                    </a:ext>
                  </a:extLst>
                </a:gridCol>
                <a:gridCol w="1028925">
                  <a:extLst>
                    <a:ext uri="{9D8B030D-6E8A-4147-A177-3AD203B41FA5}">
                      <a16:colId xmlns:a16="http://schemas.microsoft.com/office/drawing/2014/main" val="2550916845"/>
                    </a:ext>
                  </a:extLst>
                </a:gridCol>
                <a:gridCol w="889410">
                  <a:extLst>
                    <a:ext uri="{9D8B030D-6E8A-4147-A177-3AD203B41FA5}">
                      <a16:colId xmlns:a16="http://schemas.microsoft.com/office/drawing/2014/main" val="61931384"/>
                    </a:ext>
                  </a:extLst>
                </a:gridCol>
                <a:gridCol w="981356">
                  <a:extLst>
                    <a:ext uri="{9D8B030D-6E8A-4147-A177-3AD203B41FA5}">
                      <a16:colId xmlns:a16="http://schemas.microsoft.com/office/drawing/2014/main" val="3135130880"/>
                    </a:ext>
                  </a:extLst>
                </a:gridCol>
                <a:gridCol w="1030310">
                  <a:extLst>
                    <a:ext uri="{9D8B030D-6E8A-4147-A177-3AD203B41FA5}">
                      <a16:colId xmlns:a16="http://schemas.microsoft.com/office/drawing/2014/main" val="647770231"/>
                    </a:ext>
                  </a:extLst>
                </a:gridCol>
                <a:gridCol w="656823">
                  <a:extLst>
                    <a:ext uri="{9D8B030D-6E8A-4147-A177-3AD203B41FA5}">
                      <a16:colId xmlns:a16="http://schemas.microsoft.com/office/drawing/2014/main" val="2496519631"/>
                    </a:ext>
                  </a:extLst>
                </a:gridCol>
                <a:gridCol w="5630927">
                  <a:extLst>
                    <a:ext uri="{9D8B030D-6E8A-4147-A177-3AD203B41FA5}">
                      <a16:colId xmlns:a16="http://schemas.microsoft.com/office/drawing/2014/main" val="1400559580"/>
                    </a:ext>
                  </a:extLst>
                </a:gridCol>
              </a:tblGrid>
              <a:tr h="319366">
                <a:tc>
                  <a:txBody>
                    <a:bodyPr/>
                    <a:lstStyle/>
                    <a:p>
                      <a:pPr marL="0" marR="0" algn="ctr" rtl="1">
                        <a:lnSpc>
                          <a:spcPct val="107000"/>
                        </a:lnSpc>
                        <a:spcBef>
                          <a:spcPts val="0"/>
                        </a:spcBef>
                        <a:spcAft>
                          <a:spcPts val="0"/>
                        </a:spcAft>
                      </a:pPr>
                      <a:r>
                        <a:rPr lang="fa-IR" sz="1600" dirty="0">
                          <a:effectLst/>
                          <a:cs typeface="B Zar" panose="00000400000000000000" pitchFamily="2" charset="-78"/>
                        </a:rPr>
                        <a:t>نام برنامه</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tc>
                <a:tc>
                  <a:txBody>
                    <a:bodyPr/>
                    <a:lstStyle/>
                    <a:p>
                      <a:pPr marL="0" marR="0" algn="ctr" rtl="1">
                        <a:lnSpc>
                          <a:spcPct val="107000"/>
                        </a:lnSpc>
                        <a:spcBef>
                          <a:spcPts val="0"/>
                        </a:spcBef>
                        <a:spcAft>
                          <a:spcPts val="0"/>
                        </a:spcAft>
                      </a:pPr>
                      <a:r>
                        <a:rPr lang="fa-IR" sz="1600" dirty="0">
                          <a:effectLst/>
                          <a:cs typeface="B Zar" panose="00000400000000000000" pitchFamily="2" charset="-78"/>
                        </a:rPr>
                        <a:t>تهیه کننده</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tc>
                <a:tc>
                  <a:txBody>
                    <a:bodyPr/>
                    <a:lstStyle/>
                    <a:p>
                      <a:pPr marL="0" marR="0" algn="ctr" rtl="1">
                        <a:lnSpc>
                          <a:spcPct val="107000"/>
                        </a:lnSpc>
                        <a:spcBef>
                          <a:spcPts val="0"/>
                        </a:spcBef>
                        <a:spcAft>
                          <a:spcPts val="0"/>
                        </a:spcAft>
                      </a:pPr>
                      <a:r>
                        <a:rPr lang="fa-IR" sz="1600">
                          <a:effectLst/>
                          <a:cs typeface="B Zar" panose="00000400000000000000" pitchFamily="2" charset="-78"/>
                        </a:rPr>
                        <a:t>گویندگان</a:t>
                      </a:r>
                      <a:endParaRPr lang="en-US" sz="16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tc>
                <a:tc>
                  <a:txBody>
                    <a:bodyPr/>
                    <a:lstStyle/>
                    <a:p>
                      <a:pPr marL="0" marR="0" algn="ctr" rtl="1">
                        <a:lnSpc>
                          <a:spcPct val="107000"/>
                        </a:lnSpc>
                        <a:spcBef>
                          <a:spcPts val="0"/>
                        </a:spcBef>
                        <a:spcAft>
                          <a:spcPts val="0"/>
                        </a:spcAft>
                      </a:pPr>
                      <a:r>
                        <a:rPr lang="fa-IR" sz="1600">
                          <a:effectLst/>
                          <a:cs typeface="B Zar" panose="00000400000000000000" pitchFamily="2" charset="-78"/>
                        </a:rPr>
                        <a:t>بازیگران</a:t>
                      </a:r>
                      <a:endParaRPr lang="en-US" sz="16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tc>
                <a:tc>
                  <a:txBody>
                    <a:bodyPr/>
                    <a:lstStyle/>
                    <a:p>
                      <a:pPr marL="0" marR="0" algn="ctr" rtl="1">
                        <a:lnSpc>
                          <a:spcPct val="107000"/>
                        </a:lnSpc>
                        <a:spcBef>
                          <a:spcPts val="0"/>
                        </a:spcBef>
                        <a:spcAft>
                          <a:spcPts val="0"/>
                        </a:spcAft>
                      </a:pPr>
                      <a:r>
                        <a:rPr lang="fa-IR" sz="1600" dirty="0">
                          <a:effectLst/>
                          <a:cs typeface="B Zar" panose="00000400000000000000" pitchFamily="2" charset="-78"/>
                        </a:rPr>
                        <a:t>ساعت پخش</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tc>
                <a:tc>
                  <a:txBody>
                    <a:bodyPr/>
                    <a:lstStyle/>
                    <a:p>
                      <a:pPr marL="0" marR="0" algn="ctr" rtl="1">
                        <a:lnSpc>
                          <a:spcPct val="107000"/>
                        </a:lnSpc>
                        <a:spcBef>
                          <a:spcPts val="0"/>
                        </a:spcBef>
                        <a:spcAft>
                          <a:spcPts val="0"/>
                        </a:spcAft>
                      </a:pPr>
                      <a:r>
                        <a:rPr lang="fa-IR" sz="1600">
                          <a:effectLst/>
                          <a:cs typeface="B Zar" panose="00000400000000000000" pitchFamily="2" charset="-78"/>
                        </a:rPr>
                        <a:t>مدت</a:t>
                      </a:r>
                      <a:endParaRPr lang="en-US" sz="16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tc>
                <a:tc>
                  <a:txBody>
                    <a:bodyPr/>
                    <a:lstStyle/>
                    <a:p>
                      <a:pPr marL="0" marR="0" algn="ctr" rtl="1">
                        <a:lnSpc>
                          <a:spcPct val="107000"/>
                        </a:lnSpc>
                        <a:spcBef>
                          <a:spcPts val="0"/>
                        </a:spcBef>
                        <a:spcAft>
                          <a:spcPts val="0"/>
                        </a:spcAft>
                      </a:pPr>
                      <a:r>
                        <a:rPr lang="fa-IR" sz="1600">
                          <a:effectLst/>
                          <a:cs typeface="B Zar" panose="00000400000000000000" pitchFamily="2" charset="-78"/>
                        </a:rPr>
                        <a:t>خلاصه برنامه</a:t>
                      </a:r>
                      <a:endParaRPr lang="en-US" sz="16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tc>
                <a:extLst>
                  <a:ext uri="{0D108BD9-81ED-4DB2-BD59-A6C34878D82A}">
                    <a16:rowId xmlns:a16="http://schemas.microsoft.com/office/drawing/2014/main" val="3914812315"/>
                  </a:ext>
                </a:extLst>
              </a:tr>
              <a:tr h="2096542">
                <a:tc>
                  <a:txBody>
                    <a:bodyPr/>
                    <a:lstStyle/>
                    <a:p>
                      <a:pPr marL="0" marR="0" algn="ctr" rtl="1">
                        <a:lnSpc>
                          <a:spcPct val="107000"/>
                        </a:lnSpc>
                        <a:spcBef>
                          <a:spcPts val="0"/>
                        </a:spcBef>
                        <a:spcAft>
                          <a:spcPts val="0"/>
                        </a:spcAft>
                      </a:pPr>
                      <a:r>
                        <a:rPr lang="fa-IR" sz="1800" dirty="0">
                          <a:effectLst/>
                          <a:cs typeface="B Zar" panose="00000400000000000000" pitchFamily="2" charset="-78"/>
                        </a:rPr>
                        <a:t>به رسم بهار</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سولماز عطایی و سهیلا باقری</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مسعود خواجه وند</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رضا شجاعی /فرانک رفیعی</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600" dirty="0">
                          <a:effectLst/>
                          <a:cs typeface="B Zar" panose="00000400000000000000" pitchFamily="2" charset="-78"/>
                        </a:rPr>
                        <a:t>10:00</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600" dirty="0">
                          <a:effectLst/>
                          <a:cs typeface="B Zar" panose="00000400000000000000" pitchFamily="2" charset="-78"/>
                        </a:rPr>
                        <a:t>2:00</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r" rtl="1">
                        <a:lnSpc>
                          <a:spcPct val="107000"/>
                        </a:lnSpc>
                        <a:spcBef>
                          <a:spcPts val="0"/>
                        </a:spcBef>
                        <a:spcAft>
                          <a:spcPts val="0"/>
                        </a:spcAft>
                      </a:pPr>
                      <a:r>
                        <a:rPr lang="fa-IR" sz="1800" dirty="0">
                          <a:effectLst/>
                          <a:cs typeface="B Zar" panose="00000400000000000000" pitchFamily="2" charset="-78"/>
                        </a:rPr>
                        <a:t>ویژه برنامه صبحگاهی نوروز/ بزرگداشت نوروز/ پرداختن به آداب نوروز و سنت های ارزنده و همچنین پرداختن به سنت های دینی و مذهبی در ماه بهار دلها رمضان / مجری برنامه در تعطیلات نوروزی سرکار حضور دارد و پدر بزرگ و مادر بزرگ خود را هم به محل کار می آورد که همراهی بابا غیور و نه نه سرور در برنامه دستمایه اتفاقاتی در استودیو رادیو سلامت میشود آیین های همگانی و ملی بیشترین نقش را در انسجام اجتماعی یه جامعه چند فرهنگی و قومی را دارد</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1863810600"/>
                  </a:ext>
                </a:extLst>
              </a:tr>
              <a:tr h="621015">
                <a:tc>
                  <a:txBody>
                    <a:bodyPr/>
                    <a:lstStyle/>
                    <a:p>
                      <a:pPr marL="0" marR="0" algn="ctr" rtl="1">
                        <a:lnSpc>
                          <a:spcPct val="107000"/>
                        </a:lnSpc>
                        <a:spcBef>
                          <a:spcPts val="0"/>
                        </a:spcBef>
                        <a:spcAft>
                          <a:spcPts val="0"/>
                        </a:spcAft>
                      </a:pPr>
                      <a:r>
                        <a:rPr lang="fa-IR" sz="1800">
                          <a:effectLst/>
                          <a:cs typeface="B Zar" panose="00000400000000000000" pitchFamily="2" charset="-78"/>
                        </a:rPr>
                        <a:t>مسابقه هرم طلایی </a:t>
                      </a:r>
                      <a:endParaRPr lang="en-US" sz="16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سولماز عطایی</a:t>
                      </a:r>
                      <a:endParaRPr lang="en-US" sz="16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رضا شجاعی </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ارسلان جولایی </a:t>
                      </a:r>
                      <a:endParaRPr lang="en-US" sz="16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600">
                          <a:effectLst/>
                          <a:cs typeface="B Zar" panose="00000400000000000000" pitchFamily="2" charset="-78"/>
                        </a:rPr>
                        <a:t>16:00</a:t>
                      </a:r>
                      <a:endParaRPr lang="en-US" sz="16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600">
                          <a:effectLst/>
                          <a:cs typeface="B Zar" panose="00000400000000000000" pitchFamily="2" charset="-78"/>
                        </a:rPr>
                        <a:t>0:30</a:t>
                      </a:r>
                      <a:endParaRPr lang="en-US" sz="16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r" rtl="1">
                        <a:lnSpc>
                          <a:spcPct val="107000"/>
                        </a:lnSpc>
                        <a:spcBef>
                          <a:spcPts val="0"/>
                        </a:spcBef>
                        <a:spcAft>
                          <a:spcPts val="0"/>
                        </a:spcAft>
                      </a:pPr>
                      <a:r>
                        <a:rPr lang="fa-IR" sz="1800" dirty="0">
                          <a:effectLst/>
                          <a:cs typeface="B Zar" panose="00000400000000000000" pitchFamily="2" charset="-78"/>
                        </a:rPr>
                        <a:t>برگزاری مسابقه ویژه نوروزی با حضور همکاران رادیو سلامت </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3941806989"/>
                  </a:ext>
                </a:extLst>
              </a:tr>
              <a:tr h="831805">
                <a:tc>
                  <a:txBody>
                    <a:bodyPr/>
                    <a:lstStyle/>
                    <a:p>
                      <a:pPr marL="0" marR="0" algn="ctr" rtl="1">
                        <a:lnSpc>
                          <a:spcPct val="107000"/>
                        </a:lnSpc>
                        <a:spcBef>
                          <a:spcPts val="0"/>
                        </a:spcBef>
                        <a:spcAft>
                          <a:spcPts val="0"/>
                        </a:spcAft>
                      </a:pPr>
                      <a:r>
                        <a:rPr lang="fa-IR" sz="1800">
                          <a:effectLst/>
                          <a:cs typeface="B Zar" panose="00000400000000000000" pitchFamily="2" charset="-78"/>
                        </a:rPr>
                        <a:t>جاده ای برای زندگی</a:t>
                      </a:r>
                      <a:endParaRPr lang="en-US" sz="16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ملیحه صادق کاظمی </a:t>
                      </a:r>
                      <a:endParaRPr lang="en-US" sz="16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خانم حاجی زاده </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حاجی حسینی/ صاحبه عظیمی </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600" dirty="0">
                          <a:effectLst/>
                          <a:cs typeface="B Zar" panose="00000400000000000000" pitchFamily="2" charset="-78"/>
                        </a:rPr>
                        <a:t>19:30</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600" dirty="0">
                          <a:effectLst/>
                          <a:cs typeface="B Zar" panose="00000400000000000000" pitchFamily="2" charset="-78"/>
                        </a:rPr>
                        <a:t>0:45</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r" rtl="1">
                        <a:lnSpc>
                          <a:spcPct val="107000"/>
                        </a:lnSpc>
                        <a:spcBef>
                          <a:spcPts val="0"/>
                        </a:spcBef>
                        <a:spcAft>
                          <a:spcPts val="0"/>
                        </a:spcAft>
                      </a:pPr>
                      <a:r>
                        <a:rPr lang="fa-IR" sz="1800" dirty="0">
                          <a:effectLst/>
                          <a:cs typeface="B Zar" panose="00000400000000000000" pitchFamily="2" charset="-78"/>
                        </a:rPr>
                        <a:t>سفرهای نوروزی و ویژه برنامه پلیس راهور باهدف کاهش تصادفات/ کنترل سرعت/رعایت نکات ایمنی  به منظور کاهش حوادث جاده ای</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2284083231"/>
                  </a:ext>
                </a:extLst>
              </a:tr>
            </a:tbl>
          </a:graphicData>
        </a:graphic>
      </p:graphicFrame>
    </p:spTree>
    <p:extLst>
      <p:ext uri="{BB962C8B-B14F-4D97-AF65-F5344CB8AC3E}">
        <p14:creationId xmlns:p14="http://schemas.microsoft.com/office/powerpoint/2010/main" val="31335533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258DD-909B-99ED-5355-DCA931D65EF3}"/>
              </a:ext>
            </a:extLst>
          </p:cNvPr>
          <p:cNvSpPr>
            <a:spLocks noGrp="1"/>
          </p:cNvSpPr>
          <p:nvPr>
            <p:ph type="title"/>
          </p:nvPr>
        </p:nvSpPr>
        <p:spPr>
          <a:xfrm>
            <a:off x="7868992" y="510637"/>
            <a:ext cx="4108360" cy="705119"/>
          </a:xfrm>
        </p:spPr>
        <p:txBody>
          <a:bodyPr/>
          <a:lstStyle/>
          <a:p>
            <a:pPr algn="r" rtl="1"/>
            <a:r>
              <a:rPr lang="fa-IR" sz="3600" dirty="0"/>
              <a:t>رادیو صبا</a:t>
            </a:r>
            <a:endParaRPr lang="en-US" sz="3600" dirty="0"/>
          </a:p>
        </p:txBody>
      </p:sp>
      <p:sp>
        <p:nvSpPr>
          <p:cNvPr id="4" name="TextBox 3">
            <a:extLst>
              <a:ext uri="{FF2B5EF4-FFF2-40B4-BE49-F238E27FC236}">
                <a16:creationId xmlns:a16="http://schemas.microsoft.com/office/drawing/2014/main" id="{74D05B40-3F8F-3C07-1B20-C60386DF63E3}"/>
              </a:ext>
            </a:extLst>
          </p:cNvPr>
          <p:cNvSpPr txBox="1"/>
          <p:nvPr/>
        </p:nvSpPr>
        <p:spPr>
          <a:xfrm>
            <a:off x="-177421" y="721362"/>
            <a:ext cx="9052645" cy="421654"/>
          </a:xfrm>
          <a:prstGeom prst="rect">
            <a:avLst/>
          </a:prstGeom>
          <a:noFill/>
        </p:spPr>
        <p:txBody>
          <a:bodyPr wrap="square" rtlCol="0">
            <a:spAutoFit/>
          </a:bodyPr>
          <a:lstStyle/>
          <a:p>
            <a:pPr algn="r" rtl="1">
              <a:lnSpc>
                <a:spcPct val="107000"/>
              </a:lnSpc>
              <a:spcAft>
                <a:spcPts val="800"/>
              </a:spcAft>
            </a:pPr>
            <a:r>
              <a:rPr lang="fa-IR" sz="2000" b="1" dirty="0">
                <a:cs typeface="B Zar" panose="00000400000000000000" pitchFamily="2" charset="-78"/>
              </a:rPr>
              <a:t>رویکرد در نوروز : </a:t>
            </a:r>
            <a:r>
              <a:rPr lang="fa-IR" sz="2000" dirty="0">
                <a:latin typeface="Calibri" panose="020F0502020204030204" pitchFamily="34" charset="0"/>
                <a:ea typeface="Calibri" panose="020F0502020204030204" pitchFamily="34" charset="0"/>
                <a:cs typeface="B Zar" panose="00000400000000000000" pitchFamily="2" charset="-78"/>
              </a:rPr>
              <a:t>شادی آفرینی متناسب با تلاقی بهار طبیعت و بهار قرآن .</a:t>
            </a:r>
            <a:endParaRPr lang="en-US" sz="2000" b="1" dirty="0">
              <a:cs typeface="2  Zar" panose="00000400000000000000" pitchFamily="2" charset="-78"/>
            </a:endParaRPr>
          </a:p>
        </p:txBody>
      </p:sp>
      <p:sp>
        <p:nvSpPr>
          <p:cNvPr id="5" name="TextBox 4">
            <a:extLst>
              <a:ext uri="{FF2B5EF4-FFF2-40B4-BE49-F238E27FC236}">
                <a16:creationId xmlns:a16="http://schemas.microsoft.com/office/drawing/2014/main" id="{C7602F7B-0A15-0B28-AA06-83C4D5AF280E}"/>
              </a:ext>
            </a:extLst>
          </p:cNvPr>
          <p:cNvSpPr txBox="1"/>
          <p:nvPr/>
        </p:nvSpPr>
        <p:spPr>
          <a:xfrm>
            <a:off x="577621" y="1392771"/>
            <a:ext cx="2891386" cy="400110"/>
          </a:xfrm>
          <a:prstGeom prst="rect">
            <a:avLst/>
          </a:prstGeom>
          <a:noFill/>
        </p:spPr>
        <p:txBody>
          <a:bodyPr wrap="square" rtlCol="0">
            <a:spAutoFit/>
          </a:bodyPr>
          <a:lstStyle/>
          <a:p>
            <a:pPr algn="r" rtl="1"/>
            <a:r>
              <a:rPr lang="fa-IR" sz="2000" b="1" dirty="0">
                <a:cs typeface="B Zar" panose="00000400000000000000" pitchFamily="2" charset="-78"/>
              </a:rPr>
              <a:t>برنامه های شاخص</a:t>
            </a:r>
            <a:endParaRPr lang="en-US" sz="2000" b="1" dirty="0">
              <a:cs typeface="B Zar" panose="00000400000000000000" pitchFamily="2" charset="-78"/>
            </a:endParaRPr>
          </a:p>
        </p:txBody>
      </p:sp>
      <p:graphicFrame>
        <p:nvGraphicFramePr>
          <p:cNvPr id="7" name="Table 6"/>
          <p:cNvGraphicFramePr>
            <a:graphicFrameLocks noGrp="1"/>
          </p:cNvGraphicFramePr>
          <p:nvPr>
            <p:extLst>
              <p:ext uri="{D42A27DB-BD31-4B8C-83A1-F6EECF244321}">
                <p14:modId xmlns:p14="http://schemas.microsoft.com/office/powerpoint/2010/main" val="4065996446"/>
              </p:ext>
            </p:extLst>
          </p:nvPr>
        </p:nvGraphicFramePr>
        <p:xfrm>
          <a:off x="218365" y="2331076"/>
          <a:ext cx="11518709" cy="4301543"/>
        </p:xfrm>
        <a:graphic>
          <a:graphicData uri="http://schemas.openxmlformats.org/drawingml/2006/table">
            <a:tbl>
              <a:tblPr rtl="1" firstRow="1" firstCol="1" bandRow="1">
                <a:tableStyleId>{5C22544A-7EE6-4342-B048-85BDC9FD1C3A}</a:tableStyleId>
              </a:tblPr>
              <a:tblGrid>
                <a:gridCol w="1062114">
                  <a:extLst>
                    <a:ext uri="{9D8B030D-6E8A-4147-A177-3AD203B41FA5}">
                      <a16:colId xmlns:a16="http://schemas.microsoft.com/office/drawing/2014/main" val="1018047780"/>
                    </a:ext>
                  </a:extLst>
                </a:gridCol>
                <a:gridCol w="1049025">
                  <a:extLst>
                    <a:ext uri="{9D8B030D-6E8A-4147-A177-3AD203B41FA5}">
                      <a16:colId xmlns:a16="http://schemas.microsoft.com/office/drawing/2014/main" val="2387617965"/>
                    </a:ext>
                  </a:extLst>
                </a:gridCol>
                <a:gridCol w="1325773">
                  <a:extLst>
                    <a:ext uri="{9D8B030D-6E8A-4147-A177-3AD203B41FA5}">
                      <a16:colId xmlns:a16="http://schemas.microsoft.com/office/drawing/2014/main" val="1724319398"/>
                    </a:ext>
                  </a:extLst>
                </a:gridCol>
                <a:gridCol w="805378">
                  <a:extLst>
                    <a:ext uri="{9D8B030D-6E8A-4147-A177-3AD203B41FA5}">
                      <a16:colId xmlns:a16="http://schemas.microsoft.com/office/drawing/2014/main" val="749094942"/>
                    </a:ext>
                  </a:extLst>
                </a:gridCol>
                <a:gridCol w="590350">
                  <a:extLst>
                    <a:ext uri="{9D8B030D-6E8A-4147-A177-3AD203B41FA5}">
                      <a16:colId xmlns:a16="http://schemas.microsoft.com/office/drawing/2014/main" val="1769658300"/>
                    </a:ext>
                  </a:extLst>
                </a:gridCol>
                <a:gridCol w="1002224">
                  <a:extLst>
                    <a:ext uri="{9D8B030D-6E8A-4147-A177-3AD203B41FA5}">
                      <a16:colId xmlns:a16="http://schemas.microsoft.com/office/drawing/2014/main" val="3191141210"/>
                    </a:ext>
                  </a:extLst>
                </a:gridCol>
                <a:gridCol w="5683845">
                  <a:extLst>
                    <a:ext uri="{9D8B030D-6E8A-4147-A177-3AD203B41FA5}">
                      <a16:colId xmlns:a16="http://schemas.microsoft.com/office/drawing/2014/main" val="3080594969"/>
                    </a:ext>
                  </a:extLst>
                </a:gridCol>
              </a:tblGrid>
              <a:tr h="665878">
                <a:tc>
                  <a:txBody>
                    <a:bodyPr/>
                    <a:lstStyle/>
                    <a:p>
                      <a:pPr marL="0" marR="0" algn="ctr" rtl="1">
                        <a:lnSpc>
                          <a:spcPct val="107000"/>
                        </a:lnSpc>
                        <a:spcBef>
                          <a:spcPts val="0"/>
                        </a:spcBef>
                        <a:spcAft>
                          <a:spcPts val="0"/>
                        </a:spcAft>
                      </a:pPr>
                      <a:r>
                        <a:rPr lang="fa-IR" sz="1600" dirty="0">
                          <a:effectLst/>
                          <a:cs typeface="B Zar" panose="00000400000000000000" pitchFamily="2" charset="-78"/>
                        </a:rPr>
                        <a:t>نام برنامه</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600" dirty="0">
                          <a:effectLst/>
                          <a:cs typeface="B Zar" panose="00000400000000000000" pitchFamily="2" charset="-78"/>
                        </a:rPr>
                        <a:t>تهیه کننده</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600">
                          <a:effectLst/>
                          <a:cs typeface="B Zar" panose="00000400000000000000" pitchFamily="2" charset="-78"/>
                        </a:rPr>
                        <a:t>گویندگان</a:t>
                      </a:r>
                      <a:endParaRPr lang="en-US" sz="16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600">
                          <a:effectLst/>
                          <a:cs typeface="B Zar" panose="00000400000000000000" pitchFamily="2" charset="-78"/>
                        </a:rPr>
                        <a:t>بازیگران</a:t>
                      </a:r>
                      <a:endParaRPr lang="en-US" sz="16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600">
                          <a:effectLst/>
                          <a:cs typeface="B Zar" panose="00000400000000000000" pitchFamily="2" charset="-78"/>
                        </a:rPr>
                        <a:t>ساعت پخش</a:t>
                      </a:r>
                      <a:endParaRPr lang="en-US" sz="16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600">
                          <a:effectLst/>
                          <a:cs typeface="B Zar" panose="00000400000000000000" pitchFamily="2" charset="-78"/>
                        </a:rPr>
                        <a:t>مدت</a:t>
                      </a:r>
                      <a:endParaRPr lang="en-US" sz="16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600">
                          <a:effectLst/>
                          <a:cs typeface="B Zar" panose="00000400000000000000" pitchFamily="2" charset="-78"/>
                        </a:rPr>
                        <a:t>خلاصه برنامه</a:t>
                      </a:r>
                      <a:endParaRPr lang="en-US" sz="16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3319365494"/>
                  </a:ext>
                </a:extLst>
              </a:tr>
              <a:tr h="1872530">
                <a:tc>
                  <a:txBody>
                    <a:bodyPr/>
                    <a:lstStyle/>
                    <a:p>
                      <a:pPr marL="0" marR="0" algn="ctr" rtl="1">
                        <a:lnSpc>
                          <a:spcPct val="107000"/>
                        </a:lnSpc>
                        <a:spcBef>
                          <a:spcPts val="0"/>
                        </a:spcBef>
                        <a:spcAft>
                          <a:spcPts val="0"/>
                        </a:spcAft>
                      </a:pPr>
                      <a:r>
                        <a:rPr lang="fa-IR" sz="1800">
                          <a:effectLst/>
                          <a:cs typeface="B Zar" panose="00000400000000000000" pitchFamily="2" charset="-78"/>
                        </a:rPr>
                        <a:t>دوقاف</a:t>
                      </a:r>
                      <a:endParaRPr lang="en-US" sz="16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محمدحسین خسروجردی</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r" rtl="1">
                        <a:lnSpc>
                          <a:spcPct val="107000"/>
                        </a:lnSpc>
                        <a:spcBef>
                          <a:spcPts val="0"/>
                        </a:spcBef>
                        <a:spcAft>
                          <a:spcPts val="0"/>
                        </a:spcAft>
                      </a:pPr>
                      <a:r>
                        <a:rPr lang="fa-IR" sz="1800" dirty="0">
                          <a:effectLst/>
                          <a:cs typeface="B Zar" panose="00000400000000000000" pitchFamily="2" charset="-78"/>
                        </a:rPr>
                        <a:t>محمدرضا قلمبر </a:t>
                      </a:r>
                      <a:endParaRPr lang="en-US" sz="1600" dirty="0">
                        <a:effectLst/>
                        <a:cs typeface="B Zar" panose="00000400000000000000" pitchFamily="2" charset="-78"/>
                      </a:endParaRPr>
                    </a:p>
                    <a:p>
                      <a:pPr marL="0" marR="0" algn="r" rtl="1">
                        <a:lnSpc>
                          <a:spcPct val="107000"/>
                        </a:lnSpc>
                        <a:spcBef>
                          <a:spcPts val="0"/>
                        </a:spcBef>
                        <a:spcAft>
                          <a:spcPts val="0"/>
                        </a:spcAft>
                      </a:pPr>
                      <a:r>
                        <a:rPr lang="fa-IR" sz="1800" dirty="0">
                          <a:effectLst/>
                          <a:cs typeface="B Zar" panose="00000400000000000000" pitchFamily="2" charset="-78"/>
                        </a:rPr>
                        <a:t>مهبدقناعت پیشه</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 -</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600" dirty="0">
                          <a:effectLst/>
                          <a:cs typeface="B Zar" panose="00000400000000000000" pitchFamily="2" charset="-78"/>
                        </a:rPr>
                        <a:t>10:00</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600" dirty="0">
                          <a:effectLst/>
                          <a:cs typeface="B Zar" panose="00000400000000000000" pitchFamily="2" charset="-78"/>
                        </a:rPr>
                        <a:t>1:30</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r" rtl="1">
                        <a:lnSpc>
                          <a:spcPct val="107000"/>
                        </a:lnSpc>
                        <a:spcBef>
                          <a:spcPts val="0"/>
                        </a:spcBef>
                        <a:spcAft>
                          <a:spcPts val="0"/>
                        </a:spcAft>
                      </a:pPr>
                      <a:r>
                        <a:rPr lang="fa-IR" sz="1800" dirty="0">
                          <a:effectLst/>
                          <a:cs typeface="B Zar" panose="00000400000000000000" pitchFamily="2" charset="-78"/>
                        </a:rPr>
                        <a:t>باتوجه به آغاز سال نو و همزمانی بهار قرآن و بهار طبیعت یک برنامه طنز با محوریت موضوعات ترویج فضایل خوب در فرد و جامعه ضرورت پیدا می‌کند، این برنامه با برداشت از دعای مختص هر روز شروع میشود و در قالب سه کلمه قاف و یه لبخند از مردم خواسته می شود که با سه کلمه یک جمله کوتاه طنز خلق کنند و زنگ بزنند و برامون تعریف کنند .</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1241597087"/>
                  </a:ext>
                </a:extLst>
              </a:tr>
              <a:tr h="716715">
                <a:tc>
                  <a:txBody>
                    <a:bodyPr/>
                    <a:lstStyle/>
                    <a:p>
                      <a:pPr marL="0" marR="0" algn="ctr" rtl="1">
                        <a:lnSpc>
                          <a:spcPct val="107000"/>
                        </a:lnSpc>
                        <a:spcBef>
                          <a:spcPts val="0"/>
                        </a:spcBef>
                        <a:spcAft>
                          <a:spcPts val="0"/>
                        </a:spcAft>
                      </a:pPr>
                      <a:r>
                        <a:rPr lang="fa-IR" sz="1800">
                          <a:effectLst/>
                          <a:cs typeface="B Zar" panose="00000400000000000000" pitchFamily="2" charset="-78"/>
                        </a:rPr>
                        <a:t>کاشیا</a:t>
                      </a:r>
                      <a:endParaRPr lang="en-US" sz="16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600" dirty="0">
                          <a:effectLst/>
                          <a:cs typeface="B Zar" panose="00000400000000000000" pitchFamily="2" charset="-78"/>
                        </a:rPr>
                        <a:t>آزاده شاهرخ مهر</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600">
                          <a:effectLst/>
                          <a:cs typeface="B Zar" panose="00000400000000000000" pitchFamily="2" charset="-78"/>
                        </a:rPr>
                        <a:t>امیر بیشه </a:t>
                      </a:r>
                      <a:br>
                        <a:rPr lang="fa-IR" sz="1600">
                          <a:effectLst/>
                          <a:cs typeface="B Zar" panose="00000400000000000000" pitchFamily="2" charset="-78"/>
                        </a:rPr>
                      </a:br>
                      <a:r>
                        <a:rPr lang="fa-IR" sz="1600">
                          <a:effectLst/>
                          <a:cs typeface="B Zar" panose="00000400000000000000" pitchFamily="2" charset="-78"/>
                        </a:rPr>
                        <a:t>مریم خادمپور</a:t>
                      </a:r>
                      <a:endParaRPr lang="en-US" sz="16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 -</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600" dirty="0">
                          <a:effectLst/>
                          <a:cs typeface="B Zar" panose="00000400000000000000" pitchFamily="2" charset="-78"/>
                        </a:rPr>
                        <a:t>16:00</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600" dirty="0">
                          <a:effectLst/>
                          <a:cs typeface="B Zar" panose="00000400000000000000" pitchFamily="2" charset="-78"/>
                        </a:rPr>
                        <a:t>0:30</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r" rtl="1">
                        <a:lnSpc>
                          <a:spcPct val="107000"/>
                        </a:lnSpc>
                        <a:spcBef>
                          <a:spcPts val="0"/>
                        </a:spcBef>
                        <a:spcAft>
                          <a:spcPts val="0"/>
                        </a:spcAft>
                      </a:pPr>
                      <a:r>
                        <a:rPr lang="fa-IR" sz="1600" dirty="0">
                          <a:effectLst/>
                          <a:cs typeface="B Zar" panose="00000400000000000000" pitchFamily="2" charset="-78"/>
                        </a:rPr>
                        <a:t>مریم و امیر ، خواهر و برادر کاشانی تصمیم می گیرند در روزهای نوروز سفری مجازی به مناطق مختلف ایران داشته باشند.</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2487669733"/>
                  </a:ext>
                </a:extLst>
              </a:tr>
              <a:tr h="1046420">
                <a:tc>
                  <a:txBody>
                    <a:bodyPr/>
                    <a:lstStyle/>
                    <a:p>
                      <a:pPr marL="0" marR="0" algn="ctr" rtl="1">
                        <a:lnSpc>
                          <a:spcPct val="107000"/>
                        </a:lnSpc>
                        <a:spcBef>
                          <a:spcPts val="0"/>
                        </a:spcBef>
                        <a:spcAft>
                          <a:spcPts val="0"/>
                        </a:spcAft>
                      </a:pPr>
                      <a:r>
                        <a:rPr lang="fa-IR" sz="1800">
                          <a:effectLst/>
                          <a:cs typeface="B Zar" panose="00000400000000000000" pitchFamily="2" charset="-78"/>
                        </a:rPr>
                        <a:t>مسافرخونه (کاروانسرا)</a:t>
                      </a:r>
                      <a:endParaRPr lang="en-US" sz="16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600" dirty="0">
                          <a:effectLst/>
                          <a:cs typeface="B Zar" panose="00000400000000000000" pitchFamily="2" charset="-78"/>
                        </a:rPr>
                        <a:t>انسیه شمس الهی</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600" dirty="0">
                          <a:effectLst/>
                          <a:cs typeface="B Zar" panose="00000400000000000000" pitchFamily="2" charset="-78"/>
                        </a:rPr>
                        <a:t>محسن شاهمرادی</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 </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600" dirty="0">
                          <a:effectLst/>
                          <a:cs typeface="B Zar" panose="00000400000000000000" pitchFamily="2" charset="-78"/>
                        </a:rPr>
                        <a:t>13:30</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600" dirty="0">
                          <a:effectLst/>
                          <a:cs typeface="B Zar" panose="00000400000000000000" pitchFamily="2" charset="-78"/>
                        </a:rPr>
                        <a:t>0:30</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r" rtl="1">
                        <a:lnSpc>
                          <a:spcPct val="107000"/>
                        </a:lnSpc>
                        <a:spcBef>
                          <a:spcPts val="0"/>
                        </a:spcBef>
                        <a:spcAft>
                          <a:spcPts val="0"/>
                        </a:spcAft>
                      </a:pPr>
                      <a:r>
                        <a:rPr lang="fa-IR" sz="1600" dirty="0">
                          <a:effectLst/>
                          <a:cs typeface="B Zar" panose="00000400000000000000" pitchFamily="2" charset="-78"/>
                        </a:rPr>
                        <a:t>در این برنامه به گفتگو با سفرنامه نویسان درباره ی جزئیات کتاب و سفرهایشان، پرداخته می شود.</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3114874757"/>
                  </a:ext>
                </a:extLst>
              </a:tr>
            </a:tbl>
          </a:graphicData>
        </a:graphic>
      </p:graphicFrame>
    </p:spTree>
    <p:extLst>
      <p:ext uri="{BB962C8B-B14F-4D97-AF65-F5344CB8AC3E}">
        <p14:creationId xmlns:p14="http://schemas.microsoft.com/office/powerpoint/2010/main" val="19675762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258DD-909B-99ED-5355-DCA931D65EF3}"/>
              </a:ext>
            </a:extLst>
          </p:cNvPr>
          <p:cNvSpPr>
            <a:spLocks noGrp="1"/>
          </p:cNvSpPr>
          <p:nvPr>
            <p:ph type="title"/>
          </p:nvPr>
        </p:nvSpPr>
        <p:spPr>
          <a:xfrm>
            <a:off x="7868992" y="510637"/>
            <a:ext cx="4108360" cy="705119"/>
          </a:xfrm>
        </p:spPr>
        <p:txBody>
          <a:bodyPr/>
          <a:lstStyle/>
          <a:p>
            <a:pPr algn="r" rtl="1"/>
            <a:r>
              <a:rPr lang="fa-IR" sz="3600" dirty="0"/>
              <a:t>رادیو فرهنگ</a:t>
            </a:r>
            <a:endParaRPr lang="en-US" sz="3600" dirty="0"/>
          </a:p>
        </p:txBody>
      </p:sp>
      <p:sp>
        <p:nvSpPr>
          <p:cNvPr id="4" name="TextBox 3">
            <a:extLst>
              <a:ext uri="{FF2B5EF4-FFF2-40B4-BE49-F238E27FC236}">
                <a16:creationId xmlns:a16="http://schemas.microsoft.com/office/drawing/2014/main" id="{74D05B40-3F8F-3C07-1B20-C60386DF63E3}"/>
              </a:ext>
            </a:extLst>
          </p:cNvPr>
          <p:cNvSpPr txBox="1"/>
          <p:nvPr/>
        </p:nvSpPr>
        <p:spPr>
          <a:xfrm>
            <a:off x="464192" y="487708"/>
            <a:ext cx="8010792" cy="750975"/>
          </a:xfrm>
          <a:prstGeom prst="rect">
            <a:avLst/>
          </a:prstGeom>
          <a:noFill/>
        </p:spPr>
        <p:txBody>
          <a:bodyPr wrap="square" rtlCol="0">
            <a:spAutoFit/>
          </a:bodyPr>
          <a:lstStyle/>
          <a:p>
            <a:pPr algn="r" rtl="1">
              <a:lnSpc>
                <a:spcPct val="107000"/>
              </a:lnSpc>
              <a:spcAft>
                <a:spcPts val="800"/>
              </a:spcAft>
            </a:pPr>
            <a:r>
              <a:rPr lang="fa-IR" sz="2000" b="1" dirty="0">
                <a:cs typeface="B Zar" panose="00000400000000000000" pitchFamily="2" charset="-78"/>
              </a:rPr>
              <a:t>رویکرد در نوروز : </a:t>
            </a:r>
            <a:r>
              <a:rPr lang="fa-IR" sz="2000" dirty="0">
                <a:latin typeface="Calibri" panose="020F0502020204030204" pitchFamily="34" charset="0"/>
                <a:ea typeface="Calibri" panose="020F0502020204030204" pitchFamily="34" charset="0"/>
                <a:cs typeface="B Zar" panose="00000400000000000000" pitchFamily="2" charset="-78"/>
              </a:rPr>
              <a:t>با توجه به تقارن ماه مبارک رمضان با ایام نوروز «همدلی و وحدت اقوام با تکیه بر آموزه های فرهنگ ایرانی اسلامی» است.</a:t>
            </a:r>
            <a:endParaRPr lang="en-US" sz="2000" b="1" dirty="0">
              <a:cs typeface="2  Zar" panose="00000400000000000000" pitchFamily="2" charset="-78"/>
            </a:endParaRPr>
          </a:p>
        </p:txBody>
      </p:sp>
      <p:sp>
        <p:nvSpPr>
          <p:cNvPr id="5" name="TextBox 4">
            <a:extLst>
              <a:ext uri="{FF2B5EF4-FFF2-40B4-BE49-F238E27FC236}">
                <a16:creationId xmlns:a16="http://schemas.microsoft.com/office/drawing/2014/main" id="{C7602F7B-0A15-0B28-AA06-83C4D5AF280E}"/>
              </a:ext>
            </a:extLst>
          </p:cNvPr>
          <p:cNvSpPr txBox="1"/>
          <p:nvPr/>
        </p:nvSpPr>
        <p:spPr>
          <a:xfrm>
            <a:off x="577621" y="1392771"/>
            <a:ext cx="2891386" cy="400110"/>
          </a:xfrm>
          <a:prstGeom prst="rect">
            <a:avLst/>
          </a:prstGeom>
          <a:noFill/>
        </p:spPr>
        <p:txBody>
          <a:bodyPr wrap="square" rtlCol="0">
            <a:spAutoFit/>
          </a:bodyPr>
          <a:lstStyle/>
          <a:p>
            <a:pPr algn="r" rtl="1"/>
            <a:r>
              <a:rPr lang="fa-IR" sz="2000" b="1" dirty="0">
                <a:cs typeface="B Zar" panose="00000400000000000000" pitchFamily="2" charset="-78"/>
              </a:rPr>
              <a:t>برنامه های شاخص</a:t>
            </a:r>
            <a:endParaRPr lang="en-US" sz="2000" b="1" dirty="0">
              <a:cs typeface="B Zar" panose="00000400000000000000" pitchFamily="2" charset="-78"/>
            </a:endParaRPr>
          </a:p>
        </p:txBody>
      </p:sp>
      <p:graphicFrame>
        <p:nvGraphicFramePr>
          <p:cNvPr id="7" name="Table 6"/>
          <p:cNvGraphicFramePr>
            <a:graphicFrameLocks noGrp="1"/>
          </p:cNvGraphicFramePr>
          <p:nvPr>
            <p:extLst>
              <p:ext uri="{D42A27DB-BD31-4B8C-83A1-F6EECF244321}">
                <p14:modId xmlns:p14="http://schemas.microsoft.com/office/powerpoint/2010/main" val="3260343587"/>
              </p:ext>
            </p:extLst>
          </p:nvPr>
        </p:nvGraphicFramePr>
        <p:xfrm>
          <a:off x="331990" y="2255795"/>
          <a:ext cx="11459925" cy="4500753"/>
        </p:xfrm>
        <a:graphic>
          <a:graphicData uri="http://schemas.openxmlformats.org/drawingml/2006/table">
            <a:tbl>
              <a:tblPr rtl="1" firstRow="1" firstCol="1" bandRow="1">
                <a:tableStyleId>{5C22544A-7EE6-4342-B048-85BDC9FD1C3A}</a:tableStyleId>
              </a:tblPr>
              <a:tblGrid>
                <a:gridCol w="1062463">
                  <a:extLst>
                    <a:ext uri="{9D8B030D-6E8A-4147-A177-3AD203B41FA5}">
                      <a16:colId xmlns:a16="http://schemas.microsoft.com/office/drawing/2014/main" val="374275991"/>
                    </a:ext>
                  </a:extLst>
                </a:gridCol>
                <a:gridCol w="1503536">
                  <a:extLst>
                    <a:ext uri="{9D8B030D-6E8A-4147-A177-3AD203B41FA5}">
                      <a16:colId xmlns:a16="http://schemas.microsoft.com/office/drawing/2014/main" val="533328866"/>
                    </a:ext>
                  </a:extLst>
                </a:gridCol>
                <a:gridCol w="1521816">
                  <a:extLst>
                    <a:ext uri="{9D8B030D-6E8A-4147-A177-3AD203B41FA5}">
                      <a16:colId xmlns:a16="http://schemas.microsoft.com/office/drawing/2014/main" val="3242927777"/>
                    </a:ext>
                  </a:extLst>
                </a:gridCol>
                <a:gridCol w="1052877">
                  <a:extLst>
                    <a:ext uri="{9D8B030D-6E8A-4147-A177-3AD203B41FA5}">
                      <a16:colId xmlns:a16="http://schemas.microsoft.com/office/drawing/2014/main" val="3228182413"/>
                    </a:ext>
                  </a:extLst>
                </a:gridCol>
                <a:gridCol w="1013394">
                  <a:extLst>
                    <a:ext uri="{9D8B030D-6E8A-4147-A177-3AD203B41FA5}">
                      <a16:colId xmlns:a16="http://schemas.microsoft.com/office/drawing/2014/main" val="3146908804"/>
                    </a:ext>
                  </a:extLst>
                </a:gridCol>
                <a:gridCol w="588399">
                  <a:extLst>
                    <a:ext uri="{9D8B030D-6E8A-4147-A177-3AD203B41FA5}">
                      <a16:colId xmlns:a16="http://schemas.microsoft.com/office/drawing/2014/main" val="3196168642"/>
                    </a:ext>
                  </a:extLst>
                </a:gridCol>
                <a:gridCol w="4717440">
                  <a:extLst>
                    <a:ext uri="{9D8B030D-6E8A-4147-A177-3AD203B41FA5}">
                      <a16:colId xmlns:a16="http://schemas.microsoft.com/office/drawing/2014/main" val="3863163463"/>
                    </a:ext>
                  </a:extLst>
                </a:gridCol>
              </a:tblGrid>
              <a:tr h="391795">
                <a:tc>
                  <a:txBody>
                    <a:bodyPr/>
                    <a:lstStyle/>
                    <a:p>
                      <a:pPr marL="0" marR="0" algn="ctr" rtl="1">
                        <a:lnSpc>
                          <a:spcPct val="107000"/>
                        </a:lnSpc>
                        <a:spcBef>
                          <a:spcPts val="0"/>
                        </a:spcBef>
                        <a:spcAft>
                          <a:spcPts val="0"/>
                        </a:spcAft>
                      </a:pPr>
                      <a:r>
                        <a:rPr lang="fa-IR" sz="1400" dirty="0">
                          <a:effectLst/>
                          <a:cs typeface="B Zar" panose="00000400000000000000" pitchFamily="2" charset="-78"/>
                        </a:rPr>
                        <a:t>نام برنامه</a:t>
                      </a:r>
                      <a:endParaRPr lang="en-US" sz="1400" dirty="0">
                        <a:effectLst/>
                        <a:latin typeface="Calibri" panose="020F0502020204030204" pitchFamily="34" charset="0"/>
                        <a:ea typeface="Calibri" panose="020F0502020204030204" pitchFamily="34" charset="0"/>
                        <a:cs typeface="B Zar" panose="00000400000000000000" pitchFamily="2" charset="-78"/>
                      </a:endParaRPr>
                    </a:p>
                  </a:txBody>
                  <a:tcPr marL="63863" marR="63863" marT="0" marB="0" anchor="ctr"/>
                </a:tc>
                <a:tc>
                  <a:txBody>
                    <a:bodyPr/>
                    <a:lstStyle/>
                    <a:p>
                      <a:pPr marL="0" marR="0" algn="ctr" rtl="1">
                        <a:lnSpc>
                          <a:spcPct val="107000"/>
                        </a:lnSpc>
                        <a:spcBef>
                          <a:spcPts val="0"/>
                        </a:spcBef>
                        <a:spcAft>
                          <a:spcPts val="0"/>
                        </a:spcAft>
                      </a:pPr>
                      <a:r>
                        <a:rPr lang="fa-IR" sz="1400" dirty="0">
                          <a:effectLst/>
                          <a:cs typeface="B Zar" panose="00000400000000000000" pitchFamily="2" charset="-78"/>
                        </a:rPr>
                        <a:t>تهیه کننده</a:t>
                      </a:r>
                      <a:endParaRPr lang="en-US" sz="1400" dirty="0">
                        <a:effectLst/>
                        <a:latin typeface="Calibri" panose="020F0502020204030204" pitchFamily="34" charset="0"/>
                        <a:ea typeface="Calibri" panose="020F0502020204030204" pitchFamily="34" charset="0"/>
                        <a:cs typeface="B Zar" panose="00000400000000000000" pitchFamily="2" charset="-78"/>
                      </a:endParaRPr>
                    </a:p>
                  </a:txBody>
                  <a:tcPr marL="63863" marR="63863" marT="0" marB="0" anchor="ctr"/>
                </a:tc>
                <a:tc>
                  <a:txBody>
                    <a:bodyPr/>
                    <a:lstStyle/>
                    <a:p>
                      <a:pPr marL="0" marR="0" algn="ctr" rtl="1">
                        <a:lnSpc>
                          <a:spcPct val="107000"/>
                        </a:lnSpc>
                        <a:spcBef>
                          <a:spcPts val="0"/>
                        </a:spcBef>
                        <a:spcAft>
                          <a:spcPts val="0"/>
                        </a:spcAft>
                      </a:pPr>
                      <a:r>
                        <a:rPr lang="fa-IR" sz="1400">
                          <a:effectLst/>
                          <a:cs typeface="B Zar" panose="00000400000000000000" pitchFamily="2" charset="-78"/>
                        </a:rPr>
                        <a:t>گویندگان</a:t>
                      </a:r>
                      <a:endParaRPr lang="en-US" sz="1400">
                        <a:effectLst/>
                        <a:latin typeface="Calibri" panose="020F0502020204030204" pitchFamily="34" charset="0"/>
                        <a:ea typeface="Calibri" panose="020F0502020204030204" pitchFamily="34" charset="0"/>
                        <a:cs typeface="B Zar" panose="00000400000000000000" pitchFamily="2" charset="-78"/>
                      </a:endParaRPr>
                    </a:p>
                  </a:txBody>
                  <a:tcPr marL="63863" marR="63863" marT="0" marB="0" anchor="ctr"/>
                </a:tc>
                <a:tc>
                  <a:txBody>
                    <a:bodyPr/>
                    <a:lstStyle/>
                    <a:p>
                      <a:pPr marL="0" marR="0" algn="ctr" rtl="1">
                        <a:lnSpc>
                          <a:spcPct val="107000"/>
                        </a:lnSpc>
                        <a:spcBef>
                          <a:spcPts val="0"/>
                        </a:spcBef>
                        <a:spcAft>
                          <a:spcPts val="0"/>
                        </a:spcAft>
                      </a:pPr>
                      <a:r>
                        <a:rPr lang="fa-IR" sz="1400">
                          <a:effectLst/>
                          <a:cs typeface="B Zar" panose="00000400000000000000" pitchFamily="2" charset="-78"/>
                        </a:rPr>
                        <a:t>بازیگران</a:t>
                      </a:r>
                      <a:endParaRPr lang="en-US" sz="1400">
                        <a:effectLst/>
                        <a:latin typeface="Calibri" panose="020F0502020204030204" pitchFamily="34" charset="0"/>
                        <a:ea typeface="Calibri" panose="020F0502020204030204" pitchFamily="34" charset="0"/>
                        <a:cs typeface="B Zar" panose="00000400000000000000" pitchFamily="2" charset="-78"/>
                      </a:endParaRPr>
                    </a:p>
                  </a:txBody>
                  <a:tcPr marL="63863" marR="63863" marT="0" marB="0" anchor="ctr"/>
                </a:tc>
                <a:tc>
                  <a:txBody>
                    <a:bodyPr/>
                    <a:lstStyle/>
                    <a:p>
                      <a:pPr marL="0" marR="0" algn="ctr" rtl="1">
                        <a:lnSpc>
                          <a:spcPct val="107000"/>
                        </a:lnSpc>
                        <a:spcBef>
                          <a:spcPts val="0"/>
                        </a:spcBef>
                        <a:spcAft>
                          <a:spcPts val="0"/>
                        </a:spcAft>
                      </a:pPr>
                      <a:r>
                        <a:rPr lang="fa-IR" sz="1400" dirty="0">
                          <a:effectLst/>
                          <a:cs typeface="B Zar" panose="00000400000000000000" pitchFamily="2" charset="-78"/>
                        </a:rPr>
                        <a:t>ساعت پخش</a:t>
                      </a:r>
                      <a:endParaRPr lang="en-US" sz="1400" dirty="0">
                        <a:effectLst/>
                        <a:latin typeface="Calibri" panose="020F0502020204030204" pitchFamily="34" charset="0"/>
                        <a:ea typeface="Calibri" panose="020F0502020204030204" pitchFamily="34" charset="0"/>
                        <a:cs typeface="B Zar" panose="00000400000000000000" pitchFamily="2" charset="-78"/>
                      </a:endParaRPr>
                    </a:p>
                  </a:txBody>
                  <a:tcPr marL="63863" marR="63863" marT="0" marB="0" anchor="ctr"/>
                </a:tc>
                <a:tc>
                  <a:txBody>
                    <a:bodyPr/>
                    <a:lstStyle/>
                    <a:p>
                      <a:pPr marL="0" marR="0" algn="ctr" rtl="1">
                        <a:lnSpc>
                          <a:spcPct val="107000"/>
                        </a:lnSpc>
                        <a:spcBef>
                          <a:spcPts val="0"/>
                        </a:spcBef>
                        <a:spcAft>
                          <a:spcPts val="0"/>
                        </a:spcAft>
                      </a:pPr>
                      <a:r>
                        <a:rPr lang="fa-IR" sz="1400">
                          <a:effectLst/>
                          <a:cs typeface="B Zar" panose="00000400000000000000" pitchFamily="2" charset="-78"/>
                        </a:rPr>
                        <a:t>مدت</a:t>
                      </a:r>
                      <a:endParaRPr lang="en-US" sz="1400">
                        <a:effectLst/>
                        <a:latin typeface="Calibri" panose="020F0502020204030204" pitchFamily="34" charset="0"/>
                        <a:ea typeface="Calibri" panose="020F0502020204030204" pitchFamily="34" charset="0"/>
                        <a:cs typeface="B Zar" panose="00000400000000000000" pitchFamily="2" charset="-78"/>
                      </a:endParaRPr>
                    </a:p>
                  </a:txBody>
                  <a:tcPr marL="63863" marR="63863" marT="0" marB="0" anchor="ctr"/>
                </a:tc>
                <a:tc>
                  <a:txBody>
                    <a:bodyPr/>
                    <a:lstStyle/>
                    <a:p>
                      <a:pPr marL="0" marR="0" algn="ctr" rtl="1">
                        <a:lnSpc>
                          <a:spcPct val="107000"/>
                        </a:lnSpc>
                        <a:spcBef>
                          <a:spcPts val="0"/>
                        </a:spcBef>
                        <a:spcAft>
                          <a:spcPts val="0"/>
                        </a:spcAft>
                      </a:pPr>
                      <a:r>
                        <a:rPr lang="fa-IR" sz="1400" dirty="0">
                          <a:effectLst/>
                          <a:cs typeface="B Zar" panose="00000400000000000000" pitchFamily="2" charset="-78"/>
                        </a:rPr>
                        <a:t>خلاصه</a:t>
                      </a:r>
                      <a:r>
                        <a:rPr lang="fa-IR" sz="1400" baseline="0" dirty="0">
                          <a:effectLst/>
                          <a:cs typeface="B Zar" panose="00000400000000000000" pitchFamily="2" charset="-78"/>
                        </a:rPr>
                        <a:t> برنامه </a:t>
                      </a:r>
                      <a:r>
                        <a:rPr lang="fa-IR" sz="1400" dirty="0">
                          <a:effectLst/>
                          <a:cs typeface="B Zar" panose="00000400000000000000" pitchFamily="2" charset="-78"/>
                        </a:rPr>
                        <a:t> </a:t>
                      </a:r>
                      <a:endParaRPr lang="en-US" sz="1400" dirty="0">
                        <a:effectLst/>
                        <a:latin typeface="Calibri" panose="020F0502020204030204" pitchFamily="34" charset="0"/>
                        <a:ea typeface="Calibri" panose="020F0502020204030204" pitchFamily="34" charset="0"/>
                        <a:cs typeface="B Zar" panose="00000400000000000000" pitchFamily="2" charset="-78"/>
                      </a:endParaRPr>
                    </a:p>
                  </a:txBody>
                  <a:tcPr marL="63863" marR="63863" marT="0" marB="0" anchor="ctr"/>
                </a:tc>
                <a:extLst>
                  <a:ext uri="{0D108BD9-81ED-4DB2-BD59-A6C34878D82A}">
                    <a16:rowId xmlns:a16="http://schemas.microsoft.com/office/drawing/2014/main" val="893953117"/>
                  </a:ext>
                </a:extLst>
              </a:tr>
              <a:tr h="1696037">
                <a:tc>
                  <a:txBody>
                    <a:bodyPr/>
                    <a:lstStyle/>
                    <a:p>
                      <a:pPr marL="0" marR="0" algn="ctr" rtl="1">
                        <a:lnSpc>
                          <a:spcPct val="107000"/>
                        </a:lnSpc>
                        <a:spcBef>
                          <a:spcPts val="0"/>
                        </a:spcBef>
                        <a:spcAft>
                          <a:spcPts val="0"/>
                        </a:spcAft>
                      </a:pPr>
                      <a:r>
                        <a:rPr lang="fa-IR" sz="1800" dirty="0">
                          <a:effectLst/>
                          <a:cs typeface="B Zar" panose="00000400000000000000" pitchFamily="2" charset="-78"/>
                        </a:rPr>
                        <a:t>گلستانه</a:t>
                      </a:r>
                      <a:endParaRPr lang="en-US" sz="1800" dirty="0">
                        <a:effectLst/>
                        <a:cs typeface="B Zar" panose="00000400000000000000" pitchFamily="2" charset="-78"/>
                      </a:endParaRPr>
                    </a:p>
                    <a:p>
                      <a:pPr marL="0" marR="0" algn="ctr" rtl="1">
                        <a:lnSpc>
                          <a:spcPct val="107000"/>
                        </a:lnSpc>
                        <a:spcBef>
                          <a:spcPts val="0"/>
                        </a:spcBef>
                        <a:spcAft>
                          <a:spcPts val="0"/>
                        </a:spcAft>
                      </a:pPr>
                      <a:r>
                        <a:rPr lang="fa-IR" sz="1800" dirty="0">
                          <a:effectLst/>
                          <a:cs typeface="B Zar" panose="00000400000000000000" pitchFamily="2" charset="-78"/>
                        </a:rPr>
                        <a:t> </a:t>
                      </a:r>
                      <a:endParaRPr lang="en-US" sz="1800" dirty="0">
                        <a:effectLst/>
                        <a:cs typeface="B Zar" panose="00000400000000000000" pitchFamily="2" charset="-78"/>
                      </a:endParaRPr>
                    </a:p>
                    <a:p>
                      <a:pPr marL="0" marR="0" algn="ctr" rtl="1">
                        <a:lnSpc>
                          <a:spcPct val="107000"/>
                        </a:lnSpc>
                        <a:spcBef>
                          <a:spcPts val="0"/>
                        </a:spcBef>
                        <a:spcAft>
                          <a:spcPts val="0"/>
                        </a:spcAft>
                      </a:pPr>
                      <a:r>
                        <a:rPr lang="fa-IR" sz="1800" dirty="0">
                          <a:effectLst/>
                          <a:cs typeface="B Zar" panose="00000400000000000000" pitchFamily="2" charset="-78"/>
                        </a:rPr>
                        <a:t> </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3863" marR="63863"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سید هادی موسوی نژاد</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3863" marR="63863"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وجیهه سادات حسینیان- حامد عباسی(هفته اول)</a:t>
                      </a:r>
                      <a:br>
                        <a:rPr lang="fa-IR" sz="1800" dirty="0">
                          <a:effectLst/>
                          <a:cs typeface="B Zar" panose="00000400000000000000" pitchFamily="2" charset="-78"/>
                        </a:rPr>
                      </a:br>
                      <a:r>
                        <a:rPr lang="fa-IR" sz="1800" dirty="0">
                          <a:effectLst/>
                          <a:cs typeface="B Zar" panose="00000400000000000000" pitchFamily="2" charset="-78"/>
                        </a:rPr>
                        <a:t>نگین خواجه نصیر-دانیال معنوی (هفته دوم)</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3863" marR="63863"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منوچهر آذری-ابراهیم آذری و جمعی از بازیگران</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3863" marR="63863"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9:00</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3863" marR="63863"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1:30</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3863" marR="63863"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این برنامه در قالب جنگ نمایشی به مناسبت عید نوروز و تقارن آن با ماه مبارک رمضان با هدف تفریحی سرگرمی تهیه و تولید خواهد شد که هر روز موضوع جداگانه ایی در آن طرح خواهد شد که در ادامه به این موضوعات اشاره خواهد شد</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3863" marR="63863" marT="0" marB="0" anchor="ctr"/>
                </a:tc>
                <a:extLst>
                  <a:ext uri="{0D108BD9-81ED-4DB2-BD59-A6C34878D82A}">
                    <a16:rowId xmlns:a16="http://schemas.microsoft.com/office/drawing/2014/main" val="1950507526"/>
                  </a:ext>
                </a:extLst>
              </a:tr>
              <a:tr h="1413364">
                <a:tc>
                  <a:txBody>
                    <a:bodyPr/>
                    <a:lstStyle/>
                    <a:p>
                      <a:pPr marL="0" marR="0" algn="ctr" rtl="1">
                        <a:lnSpc>
                          <a:spcPct val="107000"/>
                        </a:lnSpc>
                        <a:spcBef>
                          <a:spcPts val="0"/>
                        </a:spcBef>
                        <a:spcAft>
                          <a:spcPts val="0"/>
                        </a:spcAft>
                      </a:pPr>
                      <a:r>
                        <a:rPr lang="fa-IR" sz="1800">
                          <a:effectLst/>
                          <a:cs typeface="B Zar" panose="00000400000000000000" pitchFamily="2" charset="-78"/>
                        </a:rPr>
                        <a:t>سرزمین نوروز</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3863" marR="63863"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محمدرضا حاج حیدری-فاطمه محمدیان فر</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3863" marR="63863"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راضیه گردکاهد-دانیال معنوی-محمدعلی مومنی(مجری کارشناس)</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3863" marR="63863"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ندارد</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3863" marR="63863"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13:00</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3863" marR="63863"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1:00</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3863" marR="63863"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بررسی تاریخی نوروز باستانی در ایران - بررسی اساطیر کهن در تاریخ نوروز باستانی</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3863" marR="63863" marT="0" marB="0" anchor="ctr"/>
                </a:tc>
                <a:extLst>
                  <a:ext uri="{0D108BD9-81ED-4DB2-BD59-A6C34878D82A}">
                    <a16:rowId xmlns:a16="http://schemas.microsoft.com/office/drawing/2014/main" val="3040445822"/>
                  </a:ext>
                </a:extLst>
              </a:tr>
              <a:tr h="848018">
                <a:tc>
                  <a:txBody>
                    <a:bodyPr/>
                    <a:lstStyle/>
                    <a:p>
                      <a:pPr marL="0" marR="0" algn="ctr" rtl="1">
                        <a:lnSpc>
                          <a:spcPct val="107000"/>
                        </a:lnSpc>
                        <a:spcBef>
                          <a:spcPts val="0"/>
                        </a:spcBef>
                        <a:spcAft>
                          <a:spcPts val="0"/>
                        </a:spcAft>
                      </a:pPr>
                      <a:r>
                        <a:rPr lang="fa-IR" sz="1800">
                          <a:effectLst/>
                          <a:cs typeface="B Zar" panose="00000400000000000000" pitchFamily="2" charset="-78"/>
                        </a:rPr>
                        <a:t>ایل بانگ</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3863" marR="63863"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صادقی چراغی</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3863" marR="63863"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صادقی چراغی</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3863" marR="63863"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ندارد</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3863" marR="63863"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11:00</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3863" marR="63863"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0:30</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3863" marR="63863"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در این برنامه به مناسبت  عید نوروز موسیقی های ایرانی و نواحی نوروزی با حضور کارشناسان  و صاحبنظران نغمه ها و نواهای اقلیمی ایران بررسی می شود</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3863" marR="63863" marT="0" marB="0" anchor="ctr"/>
                </a:tc>
                <a:extLst>
                  <a:ext uri="{0D108BD9-81ED-4DB2-BD59-A6C34878D82A}">
                    <a16:rowId xmlns:a16="http://schemas.microsoft.com/office/drawing/2014/main" val="546207159"/>
                  </a:ext>
                </a:extLst>
              </a:tr>
            </a:tbl>
          </a:graphicData>
        </a:graphic>
      </p:graphicFrame>
    </p:spTree>
    <p:extLst>
      <p:ext uri="{BB962C8B-B14F-4D97-AF65-F5344CB8AC3E}">
        <p14:creationId xmlns:p14="http://schemas.microsoft.com/office/powerpoint/2010/main" val="13228839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258DD-909B-99ED-5355-DCA931D65EF3}"/>
              </a:ext>
            </a:extLst>
          </p:cNvPr>
          <p:cNvSpPr>
            <a:spLocks noGrp="1"/>
          </p:cNvSpPr>
          <p:nvPr>
            <p:ph type="title"/>
          </p:nvPr>
        </p:nvSpPr>
        <p:spPr>
          <a:xfrm>
            <a:off x="7868992" y="510637"/>
            <a:ext cx="4108360" cy="705119"/>
          </a:xfrm>
        </p:spPr>
        <p:txBody>
          <a:bodyPr/>
          <a:lstStyle/>
          <a:p>
            <a:pPr algn="r" rtl="1"/>
            <a:r>
              <a:rPr lang="fa-IR" sz="3600" dirty="0"/>
              <a:t>رادیو قرآن</a:t>
            </a:r>
            <a:endParaRPr lang="en-US" sz="3600" dirty="0"/>
          </a:p>
        </p:txBody>
      </p:sp>
      <p:sp>
        <p:nvSpPr>
          <p:cNvPr id="4" name="TextBox 3">
            <a:extLst>
              <a:ext uri="{FF2B5EF4-FFF2-40B4-BE49-F238E27FC236}">
                <a16:creationId xmlns:a16="http://schemas.microsoft.com/office/drawing/2014/main" id="{74D05B40-3F8F-3C07-1B20-C60386DF63E3}"/>
              </a:ext>
            </a:extLst>
          </p:cNvPr>
          <p:cNvSpPr txBox="1"/>
          <p:nvPr/>
        </p:nvSpPr>
        <p:spPr>
          <a:xfrm>
            <a:off x="88135" y="510637"/>
            <a:ext cx="9052645" cy="750975"/>
          </a:xfrm>
          <a:prstGeom prst="rect">
            <a:avLst/>
          </a:prstGeom>
          <a:noFill/>
        </p:spPr>
        <p:txBody>
          <a:bodyPr wrap="square" rtlCol="0">
            <a:spAutoFit/>
          </a:bodyPr>
          <a:lstStyle/>
          <a:p>
            <a:pPr algn="r" rtl="1">
              <a:lnSpc>
                <a:spcPct val="107000"/>
              </a:lnSpc>
              <a:spcAft>
                <a:spcPts val="800"/>
              </a:spcAft>
            </a:pPr>
            <a:r>
              <a:rPr lang="fa-IR" sz="2000" b="1" dirty="0">
                <a:cs typeface="B Zar" panose="00000400000000000000" pitchFamily="2" charset="-78"/>
              </a:rPr>
              <a:t>رویکرد در نوروز : </a:t>
            </a:r>
            <a:r>
              <a:rPr lang="fa-IR" sz="2000" dirty="0">
                <a:latin typeface="Calibri" panose="020F0502020204030204" pitchFamily="34" charset="0"/>
                <a:ea typeface="Calibri" panose="020F0502020204030204" pitchFamily="34" charset="0"/>
                <a:cs typeface="B Zar" panose="00000400000000000000" pitchFamily="2" charset="-78"/>
              </a:rPr>
              <a:t>افزایش و جذب رضایت مندی مخاطبان  و رسیدن به جایگاه مرجعیت جامعه قرآنی مبتنی بر سند تحول و ترویج فرهنگ اسلامی</a:t>
            </a:r>
            <a:endParaRPr lang="en-US" sz="2000" b="1" dirty="0">
              <a:cs typeface="2  Zar" panose="00000400000000000000" pitchFamily="2" charset="-78"/>
            </a:endParaRPr>
          </a:p>
        </p:txBody>
      </p:sp>
      <p:sp>
        <p:nvSpPr>
          <p:cNvPr id="5" name="TextBox 4">
            <a:extLst>
              <a:ext uri="{FF2B5EF4-FFF2-40B4-BE49-F238E27FC236}">
                <a16:creationId xmlns:a16="http://schemas.microsoft.com/office/drawing/2014/main" id="{C7602F7B-0A15-0B28-AA06-83C4D5AF280E}"/>
              </a:ext>
            </a:extLst>
          </p:cNvPr>
          <p:cNvSpPr txBox="1"/>
          <p:nvPr/>
        </p:nvSpPr>
        <p:spPr>
          <a:xfrm>
            <a:off x="577621" y="1392771"/>
            <a:ext cx="2891386" cy="400110"/>
          </a:xfrm>
          <a:prstGeom prst="rect">
            <a:avLst/>
          </a:prstGeom>
          <a:noFill/>
        </p:spPr>
        <p:txBody>
          <a:bodyPr wrap="square" rtlCol="0">
            <a:spAutoFit/>
          </a:bodyPr>
          <a:lstStyle/>
          <a:p>
            <a:pPr algn="r" rtl="1"/>
            <a:r>
              <a:rPr lang="fa-IR" sz="2000" b="1" dirty="0">
                <a:cs typeface="B Zar" panose="00000400000000000000" pitchFamily="2" charset="-78"/>
              </a:rPr>
              <a:t>برنامه های شاخص</a:t>
            </a:r>
            <a:endParaRPr lang="en-US" sz="2000" b="1" dirty="0">
              <a:cs typeface="B Zar" panose="00000400000000000000" pitchFamily="2" charset="-78"/>
            </a:endParaRPr>
          </a:p>
        </p:txBody>
      </p:sp>
      <p:graphicFrame>
        <p:nvGraphicFramePr>
          <p:cNvPr id="6" name="Table 5"/>
          <p:cNvGraphicFramePr>
            <a:graphicFrameLocks noGrp="1"/>
          </p:cNvGraphicFramePr>
          <p:nvPr>
            <p:extLst>
              <p:ext uri="{D42A27DB-BD31-4B8C-83A1-F6EECF244321}">
                <p14:modId xmlns:p14="http://schemas.microsoft.com/office/powerpoint/2010/main" val="2510172673"/>
              </p:ext>
            </p:extLst>
          </p:nvPr>
        </p:nvGraphicFramePr>
        <p:xfrm>
          <a:off x="360948" y="2292391"/>
          <a:ext cx="11470942" cy="4198561"/>
        </p:xfrm>
        <a:graphic>
          <a:graphicData uri="http://schemas.openxmlformats.org/drawingml/2006/table">
            <a:tbl>
              <a:tblPr rtl="1" firstRow="1" firstCol="1" bandRow="1">
                <a:tableStyleId>{5C22544A-7EE6-4342-B048-85BDC9FD1C3A}</a:tableStyleId>
              </a:tblPr>
              <a:tblGrid>
                <a:gridCol w="1190005">
                  <a:extLst>
                    <a:ext uri="{9D8B030D-6E8A-4147-A177-3AD203B41FA5}">
                      <a16:colId xmlns:a16="http://schemas.microsoft.com/office/drawing/2014/main" val="2397429317"/>
                    </a:ext>
                  </a:extLst>
                </a:gridCol>
                <a:gridCol w="1254593">
                  <a:extLst>
                    <a:ext uri="{9D8B030D-6E8A-4147-A177-3AD203B41FA5}">
                      <a16:colId xmlns:a16="http://schemas.microsoft.com/office/drawing/2014/main" val="2400036522"/>
                    </a:ext>
                  </a:extLst>
                </a:gridCol>
                <a:gridCol w="1253708">
                  <a:extLst>
                    <a:ext uri="{9D8B030D-6E8A-4147-A177-3AD203B41FA5}">
                      <a16:colId xmlns:a16="http://schemas.microsoft.com/office/drawing/2014/main" val="3662826140"/>
                    </a:ext>
                  </a:extLst>
                </a:gridCol>
                <a:gridCol w="877684">
                  <a:extLst>
                    <a:ext uri="{9D8B030D-6E8A-4147-A177-3AD203B41FA5}">
                      <a16:colId xmlns:a16="http://schemas.microsoft.com/office/drawing/2014/main" val="2720561127"/>
                    </a:ext>
                  </a:extLst>
                </a:gridCol>
                <a:gridCol w="1128957">
                  <a:extLst>
                    <a:ext uri="{9D8B030D-6E8A-4147-A177-3AD203B41FA5}">
                      <a16:colId xmlns:a16="http://schemas.microsoft.com/office/drawing/2014/main" val="3800290496"/>
                    </a:ext>
                  </a:extLst>
                </a:gridCol>
                <a:gridCol w="627296">
                  <a:extLst>
                    <a:ext uri="{9D8B030D-6E8A-4147-A177-3AD203B41FA5}">
                      <a16:colId xmlns:a16="http://schemas.microsoft.com/office/drawing/2014/main" val="3389824393"/>
                    </a:ext>
                  </a:extLst>
                </a:gridCol>
                <a:gridCol w="5138699">
                  <a:extLst>
                    <a:ext uri="{9D8B030D-6E8A-4147-A177-3AD203B41FA5}">
                      <a16:colId xmlns:a16="http://schemas.microsoft.com/office/drawing/2014/main" val="163833077"/>
                    </a:ext>
                  </a:extLst>
                </a:gridCol>
              </a:tblGrid>
              <a:tr h="459450">
                <a:tc>
                  <a:txBody>
                    <a:bodyPr/>
                    <a:lstStyle/>
                    <a:p>
                      <a:pPr marL="0" marR="0" algn="ctr" rtl="1">
                        <a:lnSpc>
                          <a:spcPct val="107000"/>
                        </a:lnSpc>
                        <a:spcBef>
                          <a:spcPts val="0"/>
                        </a:spcBef>
                        <a:spcAft>
                          <a:spcPts val="0"/>
                        </a:spcAft>
                      </a:pPr>
                      <a:r>
                        <a:rPr lang="fa-IR" sz="1600" dirty="0">
                          <a:effectLst/>
                          <a:cs typeface="B Zar" panose="00000400000000000000" pitchFamily="2" charset="-78"/>
                        </a:rPr>
                        <a:t>نام برنامه</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600" dirty="0">
                          <a:effectLst/>
                          <a:cs typeface="B Zar" panose="00000400000000000000" pitchFamily="2" charset="-78"/>
                        </a:rPr>
                        <a:t>تهیه کننده</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600">
                          <a:effectLst/>
                          <a:cs typeface="B Zar" panose="00000400000000000000" pitchFamily="2" charset="-78"/>
                        </a:rPr>
                        <a:t>گویندگان</a:t>
                      </a:r>
                      <a:endParaRPr lang="en-US" sz="16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600">
                          <a:effectLst/>
                          <a:cs typeface="B Zar" panose="00000400000000000000" pitchFamily="2" charset="-78"/>
                        </a:rPr>
                        <a:t>بازیگران</a:t>
                      </a:r>
                      <a:endParaRPr lang="en-US" sz="16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600">
                          <a:effectLst/>
                          <a:cs typeface="B Zar" panose="00000400000000000000" pitchFamily="2" charset="-78"/>
                        </a:rPr>
                        <a:t>ساعت پخش</a:t>
                      </a:r>
                      <a:endParaRPr lang="en-US" sz="16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600">
                          <a:effectLst/>
                          <a:cs typeface="B Zar" panose="00000400000000000000" pitchFamily="2" charset="-78"/>
                        </a:rPr>
                        <a:t>مدت</a:t>
                      </a:r>
                      <a:endParaRPr lang="en-US" sz="16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600" dirty="0">
                          <a:effectLst/>
                          <a:cs typeface="B Zar" panose="00000400000000000000" pitchFamily="2" charset="-78"/>
                        </a:rPr>
                        <a:t>خلاصه برنامه  </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3055635593"/>
                  </a:ext>
                </a:extLst>
              </a:tr>
              <a:tr h="1639830">
                <a:tc>
                  <a:txBody>
                    <a:bodyPr/>
                    <a:lstStyle/>
                    <a:p>
                      <a:pPr marL="0" marR="0" algn="ctr" rtl="1">
                        <a:lnSpc>
                          <a:spcPct val="107000"/>
                        </a:lnSpc>
                        <a:spcBef>
                          <a:spcPts val="0"/>
                        </a:spcBef>
                        <a:spcAft>
                          <a:spcPts val="0"/>
                        </a:spcAft>
                      </a:pPr>
                      <a:r>
                        <a:rPr lang="fa-IR" sz="1600">
                          <a:effectLst/>
                          <a:cs typeface="B Zar" panose="00000400000000000000" pitchFamily="2" charset="-78"/>
                        </a:rPr>
                        <a:t>بوستان تلاوت</a:t>
                      </a:r>
                      <a:endParaRPr lang="en-US" sz="16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600" dirty="0">
                          <a:effectLst/>
                          <a:cs typeface="B Zar" panose="00000400000000000000" pitchFamily="2" charset="-78"/>
                        </a:rPr>
                        <a:t>علیرضا صفرزاده، میثم رجبیان</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600" dirty="0">
                          <a:effectLst/>
                          <a:cs typeface="B Zar" panose="00000400000000000000" pitchFamily="2" charset="-78"/>
                        </a:rPr>
                        <a:t>نیما غفارزاده، هادی عبیری</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en-US" sz="1600" dirty="0">
                          <a:effectLst/>
                          <a:cs typeface="B Zar" panose="00000400000000000000" pitchFamily="2" charset="-78"/>
                        </a:rPr>
                        <a:t>_</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600" dirty="0">
                          <a:effectLst/>
                          <a:cs typeface="B Zar" panose="00000400000000000000" pitchFamily="2" charset="-78"/>
                        </a:rPr>
                        <a:t>19:00</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600" dirty="0">
                          <a:effectLst/>
                          <a:cs typeface="B Zar" panose="00000400000000000000" pitchFamily="2" charset="-78"/>
                        </a:rPr>
                        <a:t>0:55</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600" dirty="0">
                          <a:effectLst/>
                          <a:cs typeface="B Zar" panose="00000400000000000000" pitchFamily="2" charset="-78"/>
                        </a:rPr>
                        <a:t>این برنامه در قالب مجله رادیویی و در حوزه تلاوت قرآن کریم و نغمات قرآنی طراحی میشود که دارای بخش های زیر است: 1- مهندسی تلاوت (توجه به بیانات رهبر معظم انقلاب در حوزه تلاوت و شرح کارشناسی مباحث). 2- پخش جدیدترین تلاوت های قاریان ایران و جهان اسلام. 3- اخبار روز قاریان ایران و جهان اسلام. 4-گزارش مردمی. 5- قرائت شاهکارهای تلاوت همراه با ترجمه نمایشی. </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3565038056"/>
                  </a:ext>
                </a:extLst>
              </a:tr>
              <a:tr h="931602">
                <a:tc>
                  <a:txBody>
                    <a:bodyPr/>
                    <a:lstStyle/>
                    <a:p>
                      <a:pPr marL="0" marR="0" algn="ctr" rtl="1">
                        <a:lnSpc>
                          <a:spcPct val="107000"/>
                        </a:lnSpc>
                        <a:spcBef>
                          <a:spcPts val="0"/>
                        </a:spcBef>
                        <a:spcAft>
                          <a:spcPts val="0"/>
                        </a:spcAft>
                      </a:pPr>
                      <a:r>
                        <a:rPr lang="fa-IR" sz="1600">
                          <a:effectLst/>
                          <a:cs typeface="B Zar" panose="00000400000000000000" pitchFamily="2" charset="-78"/>
                        </a:rPr>
                        <a:t>صدای نیایش</a:t>
                      </a:r>
                      <a:endParaRPr lang="en-US" sz="16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600" dirty="0">
                          <a:effectLst/>
                          <a:cs typeface="B Zar" panose="00000400000000000000" pitchFamily="2" charset="-78"/>
                        </a:rPr>
                        <a:t>فاطمه قاسم آبادی</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600" dirty="0">
                          <a:effectLst/>
                          <a:cs typeface="B Zar" panose="00000400000000000000" pitchFamily="2" charset="-78"/>
                        </a:rPr>
                        <a:t>محمد نصر آبادی</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en-US" sz="1600">
                          <a:effectLst/>
                          <a:cs typeface="B Zar" panose="00000400000000000000" pitchFamily="2" charset="-78"/>
                        </a:rPr>
                        <a:t>_</a:t>
                      </a:r>
                      <a:endParaRPr lang="en-US" sz="16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600" dirty="0">
                          <a:effectLst/>
                          <a:cs typeface="B Zar" panose="00000400000000000000" pitchFamily="2" charset="-78"/>
                        </a:rPr>
                        <a:t>17:05</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600" dirty="0">
                          <a:effectLst/>
                          <a:cs typeface="B Zar" panose="00000400000000000000" pitchFamily="2" charset="-78"/>
                        </a:rPr>
                        <a:t>2:00</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600" dirty="0">
                          <a:effectLst/>
                          <a:cs typeface="B Zar" panose="00000400000000000000" pitchFamily="2" charset="-78"/>
                        </a:rPr>
                        <a:t>دعا و نیایش در ماه های مبارک /آماده سازی  روح و دل های مومنین برای ارتباط با خداوند متعال با استعانت از ادعیه معصومین علهیم السلام که قرآن صاعد است. همچنین آشنا ساختن بیشتر مخاطبان با ادعیه و اعمال مین</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2126148301"/>
                  </a:ext>
                </a:extLst>
              </a:tr>
              <a:tr h="1167679">
                <a:tc>
                  <a:txBody>
                    <a:bodyPr/>
                    <a:lstStyle/>
                    <a:p>
                      <a:pPr marL="0" marR="0" algn="ctr" rtl="1">
                        <a:lnSpc>
                          <a:spcPct val="107000"/>
                        </a:lnSpc>
                        <a:spcBef>
                          <a:spcPts val="0"/>
                        </a:spcBef>
                        <a:spcAft>
                          <a:spcPts val="0"/>
                        </a:spcAft>
                      </a:pPr>
                      <a:r>
                        <a:rPr lang="fa-IR" sz="1600">
                          <a:effectLst/>
                          <a:cs typeface="B Zar" panose="00000400000000000000" pitchFamily="2" charset="-78"/>
                        </a:rPr>
                        <a:t>بهار قرآن</a:t>
                      </a:r>
                      <a:endParaRPr lang="en-US" sz="16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600">
                          <a:effectLst/>
                          <a:cs typeface="B Zar" panose="00000400000000000000" pitchFamily="2" charset="-78"/>
                        </a:rPr>
                        <a:t>فاطمه گنجی</a:t>
                      </a:r>
                      <a:endParaRPr lang="en-US" sz="16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600" dirty="0">
                          <a:effectLst/>
                          <a:cs typeface="B Zar" panose="00000400000000000000" pitchFamily="2" charset="-78"/>
                        </a:rPr>
                        <a:t>مهدی صفرزاده</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en-US" sz="1600" dirty="0">
                          <a:effectLst/>
                          <a:cs typeface="B Zar" panose="00000400000000000000" pitchFamily="2" charset="-78"/>
                        </a:rPr>
                        <a:t>_</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600" dirty="0">
                          <a:effectLst/>
                          <a:cs typeface="B Zar" panose="00000400000000000000" pitchFamily="2" charset="-78"/>
                        </a:rPr>
                        <a:t>11:05</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600" dirty="0">
                          <a:effectLst/>
                          <a:cs typeface="B Zar" panose="00000400000000000000" pitchFamily="2" charset="-78"/>
                        </a:rPr>
                        <a:t>0:55</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600" dirty="0">
                          <a:effectLst/>
                          <a:cs typeface="B Zar" panose="00000400000000000000" pitchFamily="2" charset="-78"/>
                        </a:rPr>
                        <a:t>مسابقه با سوالهای موضوعات قرآنی بین خانواده ها بخش اصلی برنامه را شکل میدهد. از دیگر بخشهای برنامه میتوان به آداب و رسوم ماه مبارک رمضان و نوروز در استانها، قرائت قرآن نوجوانان، توضیح آیات مهم هر جزء، لطایف قرآنی و سایر بخشهای مفرح قرآنی اشاره نمود</a:t>
                      </a:r>
                      <a:r>
                        <a:rPr lang="en-US" sz="1600" dirty="0">
                          <a:effectLst/>
                          <a:cs typeface="B Zar" panose="00000400000000000000" pitchFamily="2" charset="-78"/>
                        </a:rPr>
                        <a:t>.</a:t>
                      </a:r>
                      <a:endParaRPr lang="en-US" sz="16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984579595"/>
                  </a:ext>
                </a:extLst>
              </a:tr>
            </a:tbl>
          </a:graphicData>
        </a:graphic>
      </p:graphicFrame>
    </p:spTree>
    <p:extLst>
      <p:ext uri="{BB962C8B-B14F-4D97-AF65-F5344CB8AC3E}">
        <p14:creationId xmlns:p14="http://schemas.microsoft.com/office/powerpoint/2010/main" val="7913733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258DD-909B-99ED-5355-DCA931D65EF3}"/>
              </a:ext>
            </a:extLst>
          </p:cNvPr>
          <p:cNvSpPr>
            <a:spLocks noGrp="1"/>
          </p:cNvSpPr>
          <p:nvPr>
            <p:ph type="title"/>
          </p:nvPr>
        </p:nvSpPr>
        <p:spPr>
          <a:xfrm>
            <a:off x="7868992" y="510637"/>
            <a:ext cx="4108360" cy="705119"/>
          </a:xfrm>
        </p:spPr>
        <p:txBody>
          <a:bodyPr/>
          <a:lstStyle/>
          <a:p>
            <a:pPr algn="r" rtl="1"/>
            <a:r>
              <a:rPr lang="fa-IR" sz="3600" dirty="0"/>
              <a:t>رادیو گفت و گو</a:t>
            </a:r>
            <a:endParaRPr lang="en-US" sz="3600" dirty="0"/>
          </a:p>
        </p:txBody>
      </p:sp>
      <p:sp>
        <p:nvSpPr>
          <p:cNvPr id="4" name="TextBox 3">
            <a:extLst>
              <a:ext uri="{FF2B5EF4-FFF2-40B4-BE49-F238E27FC236}">
                <a16:creationId xmlns:a16="http://schemas.microsoft.com/office/drawing/2014/main" id="{74D05B40-3F8F-3C07-1B20-C60386DF63E3}"/>
              </a:ext>
            </a:extLst>
          </p:cNvPr>
          <p:cNvSpPr txBox="1"/>
          <p:nvPr/>
        </p:nvSpPr>
        <p:spPr>
          <a:xfrm>
            <a:off x="331990" y="178882"/>
            <a:ext cx="8010792" cy="1080296"/>
          </a:xfrm>
          <a:prstGeom prst="rect">
            <a:avLst/>
          </a:prstGeom>
          <a:noFill/>
        </p:spPr>
        <p:txBody>
          <a:bodyPr wrap="square" rtlCol="0">
            <a:spAutoFit/>
          </a:bodyPr>
          <a:lstStyle/>
          <a:p>
            <a:pPr algn="r" rtl="1">
              <a:lnSpc>
                <a:spcPct val="107000"/>
              </a:lnSpc>
              <a:spcAft>
                <a:spcPts val="800"/>
              </a:spcAft>
            </a:pPr>
            <a:r>
              <a:rPr lang="fa-IR" sz="2000" b="1" dirty="0">
                <a:cs typeface="B Zar" panose="00000400000000000000" pitchFamily="2" charset="-78"/>
              </a:rPr>
              <a:t>رویکرد در نوروز : </a:t>
            </a:r>
            <a:r>
              <a:rPr lang="fa-IR" sz="2000" dirty="0">
                <a:latin typeface="Calibri" panose="020F0502020204030204" pitchFamily="34" charset="0"/>
                <a:ea typeface="Calibri" panose="020F0502020204030204" pitchFamily="34" charset="0"/>
                <a:cs typeface="B Zar" panose="00000400000000000000" pitchFamily="2" charset="-78"/>
              </a:rPr>
              <a:t>تبیین و تحلیل محورها و ابعاد متعدد پیام نوروزی مقام معظم رهبری و شعار سال  وظایف و تکالیف دستگاههای مختلف دولتی، قوای سه گانه و مردم در مسیر تحقق اهداف شعار سال استفاده از فضای معنوی ماه رمضان در راستای ترویج ایمان ، امید و نشاط معنوی میان مردم و جوانان</a:t>
            </a:r>
            <a:r>
              <a:rPr lang="fa-IR" sz="2000" b="1" dirty="0">
                <a:cs typeface="2  Zar" panose="00000400000000000000" pitchFamily="2" charset="-78"/>
              </a:rPr>
              <a:t>  </a:t>
            </a:r>
            <a:endParaRPr lang="en-US" sz="2000" b="1" dirty="0">
              <a:cs typeface="2  Zar" panose="00000400000000000000" pitchFamily="2" charset="-78"/>
            </a:endParaRPr>
          </a:p>
        </p:txBody>
      </p:sp>
      <p:sp>
        <p:nvSpPr>
          <p:cNvPr id="5" name="TextBox 4">
            <a:extLst>
              <a:ext uri="{FF2B5EF4-FFF2-40B4-BE49-F238E27FC236}">
                <a16:creationId xmlns:a16="http://schemas.microsoft.com/office/drawing/2014/main" id="{C7602F7B-0A15-0B28-AA06-83C4D5AF280E}"/>
              </a:ext>
            </a:extLst>
          </p:cNvPr>
          <p:cNvSpPr txBox="1"/>
          <p:nvPr/>
        </p:nvSpPr>
        <p:spPr>
          <a:xfrm>
            <a:off x="577621" y="1392771"/>
            <a:ext cx="2891386" cy="400110"/>
          </a:xfrm>
          <a:prstGeom prst="rect">
            <a:avLst/>
          </a:prstGeom>
          <a:noFill/>
        </p:spPr>
        <p:txBody>
          <a:bodyPr wrap="square" rtlCol="0">
            <a:spAutoFit/>
          </a:bodyPr>
          <a:lstStyle/>
          <a:p>
            <a:pPr algn="r" rtl="1"/>
            <a:r>
              <a:rPr lang="fa-IR" sz="2000" b="1" dirty="0">
                <a:cs typeface="B Zar" panose="00000400000000000000" pitchFamily="2" charset="-78"/>
              </a:rPr>
              <a:t>برنامه های شاخص</a:t>
            </a:r>
            <a:endParaRPr lang="en-US" sz="2000" b="1" dirty="0">
              <a:cs typeface="B Zar" panose="00000400000000000000" pitchFamily="2" charset="-78"/>
            </a:endParaRPr>
          </a:p>
        </p:txBody>
      </p:sp>
      <p:graphicFrame>
        <p:nvGraphicFramePr>
          <p:cNvPr id="3" name="Table 2"/>
          <p:cNvGraphicFramePr>
            <a:graphicFrameLocks noGrp="1"/>
          </p:cNvGraphicFramePr>
          <p:nvPr>
            <p:extLst>
              <p:ext uri="{D42A27DB-BD31-4B8C-83A1-F6EECF244321}">
                <p14:modId xmlns:p14="http://schemas.microsoft.com/office/powerpoint/2010/main" val="1696131779"/>
              </p:ext>
            </p:extLst>
          </p:nvPr>
        </p:nvGraphicFramePr>
        <p:xfrm>
          <a:off x="577621" y="2356834"/>
          <a:ext cx="11246117" cy="3940934"/>
        </p:xfrm>
        <a:graphic>
          <a:graphicData uri="http://schemas.openxmlformats.org/drawingml/2006/table">
            <a:tbl>
              <a:tblPr rtl="1" firstRow="1" firstCol="1" bandRow="1">
                <a:tableStyleId>{5C22544A-7EE6-4342-B048-85BDC9FD1C3A}</a:tableStyleId>
              </a:tblPr>
              <a:tblGrid>
                <a:gridCol w="1287253">
                  <a:extLst>
                    <a:ext uri="{9D8B030D-6E8A-4147-A177-3AD203B41FA5}">
                      <a16:colId xmlns:a16="http://schemas.microsoft.com/office/drawing/2014/main" val="1603811909"/>
                    </a:ext>
                  </a:extLst>
                </a:gridCol>
                <a:gridCol w="1600392">
                  <a:extLst>
                    <a:ext uri="{9D8B030D-6E8A-4147-A177-3AD203B41FA5}">
                      <a16:colId xmlns:a16="http://schemas.microsoft.com/office/drawing/2014/main" val="3054661599"/>
                    </a:ext>
                  </a:extLst>
                </a:gridCol>
                <a:gridCol w="1352310">
                  <a:extLst>
                    <a:ext uri="{9D8B030D-6E8A-4147-A177-3AD203B41FA5}">
                      <a16:colId xmlns:a16="http://schemas.microsoft.com/office/drawing/2014/main" val="686687830"/>
                    </a:ext>
                  </a:extLst>
                </a:gridCol>
                <a:gridCol w="1104777">
                  <a:extLst>
                    <a:ext uri="{9D8B030D-6E8A-4147-A177-3AD203B41FA5}">
                      <a16:colId xmlns:a16="http://schemas.microsoft.com/office/drawing/2014/main" val="3315576813"/>
                    </a:ext>
                  </a:extLst>
                </a:gridCol>
                <a:gridCol w="1354362">
                  <a:extLst>
                    <a:ext uri="{9D8B030D-6E8A-4147-A177-3AD203B41FA5}">
                      <a16:colId xmlns:a16="http://schemas.microsoft.com/office/drawing/2014/main" val="941024147"/>
                    </a:ext>
                  </a:extLst>
                </a:gridCol>
                <a:gridCol w="737308">
                  <a:extLst>
                    <a:ext uri="{9D8B030D-6E8A-4147-A177-3AD203B41FA5}">
                      <a16:colId xmlns:a16="http://schemas.microsoft.com/office/drawing/2014/main" val="2360131364"/>
                    </a:ext>
                  </a:extLst>
                </a:gridCol>
                <a:gridCol w="3809715">
                  <a:extLst>
                    <a:ext uri="{9D8B030D-6E8A-4147-A177-3AD203B41FA5}">
                      <a16:colId xmlns:a16="http://schemas.microsoft.com/office/drawing/2014/main" val="400344149"/>
                    </a:ext>
                  </a:extLst>
                </a:gridCol>
              </a:tblGrid>
              <a:tr h="528662">
                <a:tc>
                  <a:txBody>
                    <a:bodyPr/>
                    <a:lstStyle/>
                    <a:p>
                      <a:pPr marL="0" marR="0" algn="ctr" rtl="1">
                        <a:lnSpc>
                          <a:spcPct val="107000"/>
                        </a:lnSpc>
                        <a:spcBef>
                          <a:spcPts val="0"/>
                        </a:spcBef>
                        <a:spcAft>
                          <a:spcPts val="0"/>
                        </a:spcAft>
                      </a:pPr>
                      <a:r>
                        <a:rPr lang="fa-IR" sz="1800" dirty="0">
                          <a:effectLst/>
                          <a:cs typeface="B Zar" panose="00000400000000000000" pitchFamily="2" charset="-78"/>
                        </a:rPr>
                        <a:t>نام برنامه</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تهیه کننده</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گویندگان</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tc>
                <a:tc>
                  <a:txBody>
                    <a:bodyPr/>
                    <a:lstStyle/>
                    <a:p>
                      <a:pPr marL="0" marR="0" algn="ctr" rtl="1">
                        <a:lnSpc>
                          <a:spcPct val="107000"/>
                        </a:lnSpc>
                        <a:spcBef>
                          <a:spcPts val="0"/>
                        </a:spcBef>
                        <a:spcAft>
                          <a:spcPts val="0"/>
                        </a:spcAft>
                      </a:pPr>
                      <a:r>
                        <a:rPr lang="fa-IR" sz="1800">
                          <a:effectLst/>
                          <a:cs typeface="B Zar" panose="00000400000000000000" pitchFamily="2" charset="-78"/>
                        </a:rPr>
                        <a:t>بازیگران</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tc>
                <a:tc>
                  <a:txBody>
                    <a:bodyPr/>
                    <a:lstStyle/>
                    <a:p>
                      <a:pPr marL="0" marR="0" algn="ctr" rtl="1">
                        <a:lnSpc>
                          <a:spcPct val="107000"/>
                        </a:lnSpc>
                        <a:spcBef>
                          <a:spcPts val="0"/>
                        </a:spcBef>
                        <a:spcAft>
                          <a:spcPts val="0"/>
                        </a:spcAft>
                      </a:pPr>
                      <a:r>
                        <a:rPr lang="fa-IR" sz="1800">
                          <a:effectLst/>
                          <a:cs typeface="B Zar" panose="00000400000000000000" pitchFamily="2" charset="-78"/>
                        </a:rPr>
                        <a:t>ساعت پخش</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tc>
                <a:tc>
                  <a:txBody>
                    <a:bodyPr/>
                    <a:lstStyle/>
                    <a:p>
                      <a:pPr marL="0" marR="0" algn="ctr" rtl="1">
                        <a:lnSpc>
                          <a:spcPct val="107000"/>
                        </a:lnSpc>
                        <a:spcBef>
                          <a:spcPts val="0"/>
                        </a:spcBef>
                        <a:spcAft>
                          <a:spcPts val="0"/>
                        </a:spcAft>
                      </a:pPr>
                      <a:r>
                        <a:rPr lang="fa-IR" sz="1800">
                          <a:effectLst/>
                          <a:cs typeface="B Zar" panose="00000400000000000000" pitchFamily="2" charset="-78"/>
                        </a:rPr>
                        <a:t>مدت</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خلاصه برنامه  </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tc>
                <a:extLst>
                  <a:ext uri="{0D108BD9-81ED-4DB2-BD59-A6C34878D82A}">
                    <a16:rowId xmlns:a16="http://schemas.microsoft.com/office/drawing/2014/main" val="1449809781"/>
                  </a:ext>
                </a:extLst>
              </a:tr>
              <a:tr h="1137424">
                <a:tc>
                  <a:txBody>
                    <a:bodyPr/>
                    <a:lstStyle/>
                    <a:p>
                      <a:pPr marL="0" marR="0" algn="ctr" rtl="1">
                        <a:lnSpc>
                          <a:spcPct val="107000"/>
                        </a:lnSpc>
                        <a:spcBef>
                          <a:spcPts val="0"/>
                        </a:spcBef>
                        <a:spcAft>
                          <a:spcPts val="0"/>
                        </a:spcAft>
                      </a:pPr>
                      <a:r>
                        <a:rPr lang="fa-IR" sz="1800">
                          <a:effectLst/>
                          <a:cs typeface="B Zar" panose="00000400000000000000" pitchFamily="2" charset="-78"/>
                        </a:rPr>
                        <a:t>گفتگوی بهاری</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معصومه اسماعیل نژاد</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حمید عبیری</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en-US" sz="1800" dirty="0">
                          <a:effectLst/>
                          <a:cs typeface="B Zar" panose="00000400000000000000" pitchFamily="2" charset="-78"/>
                        </a:rPr>
                        <a:t>_</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9:00</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3:00</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در فضای مفرح/ اطلاع رسانی/ شعار سال/ ارتباط با استان ها/پخش ترانه/ نکات روزه داری</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3632929205"/>
                  </a:ext>
                </a:extLst>
              </a:tr>
              <a:tr h="1137424">
                <a:tc>
                  <a:txBody>
                    <a:bodyPr/>
                    <a:lstStyle/>
                    <a:p>
                      <a:pPr marL="0" marR="0" algn="ctr" rtl="1">
                        <a:lnSpc>
                          <a:spcPct val="107000"/>
                        </a:lnSpc>
                        <a:spcBef>
                          <a:spcPts val="0"/>
                        </a:spcBef>
                        <a:spcAft>
                          <a:spcPts val="0"/>
                        </a:spcAft>
                      </a:pPr>
                      <a:r>
                        <a:rPr lang="fa-IR" sz="1800">
                          <a:effectLst/>
                          <a:cs typeface="B Zar" panose="00000400000000000000" pitchFamily="2" charset="-78"/>
                        </a:rPr>
                        <a:t>ایوان بهار</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نادر بنی صفار</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مرتضی خوشکام</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en-US" sz="1800" dirty="0">
                          <a:effectLst/>
                          <a:cs typeface="B Zar" panose="00000400000000000000" pitchFamily="2" charset="-78"/>
                        </a:rPr>
                        <a:t>_</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15:30</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2:30</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در فضای مفرح/ اطلاع رسانی/ شعار سال/ ارتباط با استان ها/پخش ترانه/ نکات روزه داری</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2873578418"/>
                  </a:ext>
                </a:extLst>
              </a:tr>
              <a:tr h="1137424">
                <a:tc>
                  <a:txBody>
                    <a:bodyPr/>
                    <a:lstStyle/>
                    <a:p>
                      <a:pPr marL="0" marR="0" algn="ctr" rtl="1">
                        <a:lnSpc>
                          <a:spcPct val="107000"/>
                        </a:lnSpc>
                        <a:spcBef>
                          <a:spcPts val="0"/>
                        </a:spcBef>
                        <a:spcAft>
                          <a:spcPts val="0"/>
                        </a:spcAft>
                      </a:pPr>
                      <a:r>
                        <a:rPr lang="fa-IR" sz="1800">
                          <a:effectLst/>
                          <a:cs typeface="B Zar" panose="00000400000000000000" pitchFamily="2" charset="-78"/>
                        </a:rPr>
                        <a:t>در آیینه اقوام</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فرهاد دهنوی</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دکتر جلالی</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en-US" sz="1800" dirty="0">
                          <a:effectLst/>
                          <a:cs typeface="B Zar" panose="00000400000000000000" pitchFamily="2" charset="-78"/>
                        </a:rPr>
                        <a:t>_</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6:30</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0:30</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معرفی آیین های نوروزی و مراسم استقبال از بهار در استانهای مختلف کشور</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58150884"/>
                  </a:ext>
                </a:extLst>
              </a:tr>
            </a:tbl>
          </a:graphicData>
        </a:graphic>
      </p:graphicFrame>
    </p:spTree>
    <p:extLst>
      <p:ext uri="{BB962C8B-B14F-4D97-AF65-F5344CB8AC3E}">
        <p14:creationId xmlns:p14="http://schemas.microsoft.com/office/powerpoint/2010/main" val="12473967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258DD-909B-99ED-5355-DCA931D65EF3}"/>
              </a:ext>
            </a:extLst>
          </p:cNvPr>
          <p:cNvSpPr>
            <a:spLocks noGrp="1"/>
          </p:cNvSpPr>
          <p:nvPr>
            <p:ph type="title"/>
          </p:nvPr>
        </p:nvSpPr>
        <p:spPr>
          <a:xfrm>
            <a:off x="8654603" y="536395"/>
            <a:ext cx="3140188" cy="705119"/>
          </a:xfrm>
        </p:spPr>
        <p:txBody>
          <a:bodyPr/>
          <a:lstStyle/>
          <a:p>
            <a:pPr algn="r" rtl="1"/>
            <a:r>
              <a:rPr lang="fa-IR" dirty="0"/>
              <a:t>رادیو معارف</a:t>
            </a:r>
            <a:endParaRPr lang="en-US" dirty="0"/>
          </a:p>
        </p:txBody>
      </p:sp>
      <p:sp>
        <p:nvSpPr>
          <p:cNvPr id="4" name="TextBox 3">
            <a:extLst>
              <a:ext uri="{FF2B5EF4-FFF2-40B4-BE49-F238E27FC236}">
                <a16:creationId xmlns:a16="http://schemas.microsoft.com/office/drawing/2014/main" id="{74D05B40-3F8F-3C07-1B20-C60386DF63E3}"/>
              </a:ext>
            </a:extLst>
          </p:cNvPr>
          <p:cNvSpPr txBox="1"/>
          <p:nvPr/>
        </p:nvSpPr>
        <p:spPr>
          <a:xfrm>
            <a:off x="397209" y="348806"/>
            <a:ext cx="8010792" cy="1080296"/>
          </a:xfrm>
          <a:prstGeom prst="rect">
            <a:avLst/>
          </a:prstGeom>
          <a:noFill/>
        </p:spPr>
        <p:txBody>
          <a:bodyPr wrap="square" rtlCol="0">
            <a:spAutoFit/>
          </a:bodyPr>
          <a:lstStyle/>
          <a:p>
            <a:pPr algn="r" rtl="1">
              <a:lnSpc>
                <a:spcPct val="107000"/>
              </a:lnSpc>
              <a:spcAft>
                <a:spcPts val="800"/>
              </a:spcAft>
            </a:pPr>
            <a:r>
              <a:rPr lang="fa-IR" sz="2000" b="1" dirty="0">
                <a:cs typeface="B Zar" panose="00000400000000000000" pitchFamily="2" charset="-78"/>
              </a:rPr>
              <a:t>رویکرد در نوروز : </a:t>
            </a:r>
            <a:r>
              <a:rPr lang="fa-IR" sz="2000" dirty="0">
                <a:latin typeface="Calibri" panose="020F0502020204030204" pitchFamily="34" charset="0"/>
                <a:ea typeface="Calibri" panose="020F0502020204030204" pitchFamily="34" charset="0"/>
                <a:cs typeface="B Zar" panose="00000400000000000000" pitchFamily="2" charset="-78"/>
              </a:rPr>
              <a:t>سازگاری حوزه معارف دینی با حوزه سرگرمی و نشاط در راستای تحول در محتوای برنامه سازی رادیو معارف؛ این شبکه برای بهره گیری از تمام ظرفیت های فرهنگی و قرآنی در تقارن بهار طبیعت و بهار دل ها، برنامه هایی را با رویکرد نوآورانه و خلاقانه تهیه و تدارک دیده است. </a:t>
            </a:r>
            <a:endParaRPr lang="en-US" sz="2000" b="1" dirty="0">
              <a:cs typeface="2  Zar" panose="00000400000000000000" pitchFamily="2" charset="-78"/>
            </a:endParaRPr>
          </a:p>
        </p:txBody>
      </p:sp>
      <p:sp>
        <p:nvSpPr>
          <p:cNvPr id="5" name="TextBox 4">
            <a:extLst>
              <a:ext uri="{FF2B5EF4-FFF2-40B4-BE49-F238E27FC236}">
                <a16:creationId xmlns:a16="http://schemas.microsoft.com/office/drawing/2014/main" id="{C7602F7B-0A15-0B28-AA06-83C4D5AF280E}"/>
              </a:ext>
            </a:extLst>
          </p:cNvPr>
          <p:cNvSpPr txBox="1"/>
          <p:nvPr/>
        </p:nvSpPr>
        <p:spPr>
          <a:xfrm>
            <a:off x="577621" y="1392771"/>
            <a:ext cx="2891386" cy="400110"/>
          </a:xfrm>
          <a:prstGeom prst="rect">
            <a:avLst/>
          </a:prstGeom>
          <a:noFill/>
        </p:spPr>
        <p:txBody>
          <a:bodyPr wrap="square" rtlCol="0">
            <a:spAutoFit/>
          </a:bodyPr>
          <a:lstStyle/>
          <a:p>
            <a:pPr algn="r" rtl="1"/>
            <a:r>
              <a:rPr lang="fa-IR" sz="2000" b="1" dirty="0">
                <a:cs typeface="B Zar" panose="00000400000000000000" pitchFamily="2" charset="-78"/>
              </a:rPr>
              <a:t>برنامه های شاخص</a:t>
            </a:r>
            <a:endParaRPr lang="en-US" sz="2000" b="1" dirty="0">
              <a:cs typeface="B Zar" panose="00000400000000000000" pitchFamily="2" charset="-78"/>
            </a:endParaRPr>
          </a:p>
        </p:txBody>
      </p:sp>
      <p:graphicFrame>
        <p:nvGraphicFramePr>
          <p:cNvPr id="3" name="Table 2"/>
          <p:cNvGraphicFramePr>
            <a:graphicFrameLocks noGrp="1"/>
          </p:cNvGraphicFramePr>
          <p:nvPr>
            <p:extLst>
              <p:ext uri="{D42A27DB-BD31-4B8C-83A1-F6EECF244321}">
                <p14:modId xmlns:p14="http://schemas.microsoft.com/office/powerpoint/2010/main" val="565564704"/>
              </p:ext>
            </p:extLst>
          </p:nvPr>
        </p:nvGraphicFramePr>
        <p:xfrm>
          <a:off x="577620" y="2305320"/>
          <a:ext cx="10987608" cy="4442487"/>
        </p:xfrm>
        <a:graphic>
          <a:graphicData uri="http://schemas.openxmlformats.org/drawingml/2006/table">
            <a:tbl>
              <a:tblPr rtl="1" firstRow="1" firstCol="1" bandRow="1">
                <a:tableStyleId>{5C22544A-7EE6-4342-B048-85BDC9FD1C3A}</a:tableStyleId>
              </a:tblPr>
              <a:tblGrid>
                <a:gridCol w="939816">
                  <a:extLst>
                    <a:ext uri="{9D8B030D-6E8A-4147-A177-3AD203B41FA5}">
                      <a16:colId xmlns:a16="http://schemas.microsoft.com/office/drawing/2014/main" val="4193824482"/>
                    </a:ext>
                  </a:extLst>
                </a:gridCol>
                <a:gridCol w="1088209">
                  <a:extLst>
                    <a:ext uri="{9D8B030D-6E8A-4147-A177-3AD203B41FA5}">
                      <a16:colId xmlns:a16="http://schemas.microsoft.com/office/drawing/2014/main" val="2360204581"/>
                    </a:ext>
                  </a:extLst>
                </a:gridCol>
                <a:gridCol w="1317391">
                  <a:extLst>
                    <a:ext uri="{9D8B030D-6E8A-4147-A177-3AD203B41FA5}">
                      <a16:colId xmlns:a16="http://schemas.microsoft.com/office/drawing/2014/main" val="4265527639"/>
                    </a:ext>
                  </a:extLst>
                </a:gridCol>
                <a:gridCol w="1022257">
                  <a:extLst>
                    <a:ext uri="{9D8B030D-6E8A-4147-A177-3AD203B41FA5}">
                      <a16:colId xmlns:a16="http://schemas.microsoft.com/office/drawing/2014/main" val="2953002295"/>
                    </a:ext>
                  </a:extLst>
                </a:gridCol>
                <a:gridCol w="1028575">
                  <a:extLst>
                    <a:ext uri="{9D8B030D-6E8A-4147-A177-3AD203B41FA5}">
                      <a16:colId xmlns:a16="http://schemas.microsoft.com/office/drawing/2014/main" val="3768448036"/>
                    </a:ext>
                  </a:extLst>
                </a:gridCol>
                <a:gridCol w="752131">
                  <a:extLst>
                    <a:ext uri="{9D8B030D-6E8A-4147-A177-3AD203B41FA5}">
                      <a16:colId xmlns:a16="http://schemas.microsoft.com/office/drawing/2014/main" val="1066790134"/>
                    </a:ext>
                  </a:extLst>
                </a:gridCol>
                <a:gridCol w="4839229">
                  <a:extLst>
                    <a:ext uri="{9D8B030D-6E8A-4147-A177-3AD203B41FA5}">
                      <a16:colId xmlns:a16="http://schemas.microsoft.com/office/drawing/2014/main" val="1142275252"/>
                    </a:ext>
                  </a:extLst>
                </a:gridCol>
              </a:tblGrid>
              <a:tr h="561928">
                <a:tc>
                  <a:txBody>
                    <a:bodyPr/>
                    <a:lstStyle/>
                    <a:p>
                      <a:pPr marL="0" marR="0" algn="ctr" rtl="1">
                        <a:lnSpc>
                          <a:spcPct val="107000"/>
                        </a:lnSpc>
                        <a:spcBef>
                          <a:spcPts val="0"/>
                        </a:spcBef>
                        <a:spcAft>
                          <a:spcPts val="0"/>
                        </a:spcAft>
                      </a:pPr>
                      <a:r>
                        <a:rPr lang="fa-IR" sz="1800" dirty="0">
                          <a:effectLst/>
                          <a:cs typeface="B Zar" panose="00000400000000000000" pitchFamily="2" charset="-78"/>
                        </a:rPr>
                        <a:t>نام برنامه</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تهیه کننده</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tc>
                <a:tc>
                  <a:txBody>
                    <a:bodyPr/>
                    <a:lstStyle/>
                    <a:p>
                      <a:pPr marL="0" marR="0" algn="ctr" rtl="1">
                        <a:lnSpc>
                          <a:spcPct val="107000"/>
                        </a:lnSpc>
                        <a:spcBef>
                          <a:spcPts val="0"/>
                        </a:spcBef>
                        <a:spcAft>
                          <a:spcPts val="0"/>
                        </a:spcAft>
                      </a:pPr>
                      <a:r>
                        <a:rPr lang="fa-IR" sz="1800">
                          <a:effectLst/>
                          <a:cs typeface="B Zar" panose="00000400000000000000" pitchFamily="2" charset="-78"/>
                        </a:rPr>
                        <a:t>گویندگان</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tc>
                <a:tc>
                  <a:txBody>
                    <a:bodyPr/>
                    <a:lstStyle/>
                    <a:p>
                      <a:pPr marL="0" marR="0" algn="ctr" rtl="1">
                        <a:lnSpc>
                          <a:spcPct val="107000"/>
                        </a:lnSpc>
                        <a:spcBef>
                          <a:spcPts val="0"/>
                        </a:spcBef>
                        <a:spcAft>
                          <a:spcPts val="0"/>
                        </a:spcAft>
                      </a:pPr>
                      <a:r>
                        <a:rPr lang="fa-IR" sz="1800">
                          <a:effectLst/>
                          <a:cs typeface="B Zar" panose="00000400000000000000" pitchFamily="2" charset="-78"/>
                        </a:rPr>
                        <a:t>بازیگران</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tc>
                <a:tc>
                  <a:txBody>
                    <a:bodyPr/>
                    <a:lstStyle/>
                    <a:p>
                      <a:pPr marL="0" marR="0" algn="ctr" rtl="1">
                        <a:lnSpc>
                          <a:spcPct val="107000"/>
                        </a:lnSpc>
                        <a:spcBef>
                          <a:spcPts val="0"/>
                        </a:spcBef>
                        <a:spcAft>
                          <a:spcPts val="0"/>
                        </a:spcAft>
                      </a:pPr>
                      <a:r>
                        <a:rPr lang="fa-IR" sz="1800">
                          <a:effectLst/>
                          <a:cs typeface="B Zar" panose="00000400000000000000" pitchFamily="2" charset="-78"/>
                        </a:rPr>
                        <a:t>ساعت پخش</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tc>
                <a:tc>
                  <a:txBody>
                    <a:bodyPr/>
                    <a:lstStyle/>
                    <a:p>
                      <a:pPr marL="0" marR="0" algn="ctr" rtl="1">
                        <a:lnSpc>
                          <a:spcPct val="107000"/>
                        </a:lnSpc>
                        <a:spcBef>
                          <a:spcPts val="0"/>
                        </a:spcBef>
                        <a:spcAft>
                          <a:spcPts val="0"/>
                        </a:spcAft>
                      </a:pPr>
                      <a:r>
                        <a:rPr lang="fa-IR" sz="1800">
                          <a:effectLst/>
                          <a:cs typeface="B Zar" panose="00000400000000000000" pitchFamily="2" charset="-78"/>
                        </a:rPr>
                        <a:t>مدت</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tc>
                <a:tc>
                  <a:txBody>
                    <a:bodyPr/>
                    <a:lstStyle/>
                    <a:p>
                      <a:pPr marL="0" marR="0" algn="ctr" rtl="1">
                        <a:lnSpc>
                          <a:spcPct val="107000"/>
                        </a:lnSpc>
                        <a:spcBef>
                          <a:spcPts val="0"/>
                        </a:spcBef>
                        <a:spcAft>
                          <a:spcPts val="0"/>
                        </a:spcAft>
                      </a:pPr>
                      <a:r>
                        <a:rPr lang="fa-IR" sz="1800">
                          <a:effectLst/>
                          <a:cs typeface="B Zar" panose="00000400000000000000" pitchFamily="2" charset="-78"/>
                        </a:rPr>
                        <a:t>خلاصه برنامه</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tc>
                <a:extLst>
                  <a:ext uri="{0D108BD9-81ED-4DB2-BD59-A6C34878D82A}">
                    <a16:rowId xmlns:a16="http://schemas.microsoft.com/office/drawing/2014/main" val="2036823575"/>
                  </a:ext>
                </a:extLst>
              </a:tr>
              <a:tr h="1685784">
                <a:tc>
                  <a:txBody>
                    <a:bodyPr/>
                    <a:lstStyle/>
                    <a:p>
                      <a:pPr marL="0" marR="0" algn="ctr" rtl="1">
                        <a:lnSpc>
                          <a:spcPct val="107000"/>
                        </a:lnSpc>
                        <a:spcBef>
                          <a:spcPts val="0"/>
                        </a:spcBef>
                        <a:spcAft>
                          <a:spcPts val="0"/>
                        </a:spcAft>
                      </a:pPr>
                      <a:r>
                        <a:rPr lang="fa-IR" sz="1800" dirty="0">
                          <a:effectLst/>
                          <a:cs typeface="B Zar" panose="00000400000000000000" pitchFamily="2" charset="-78"/>
                        </a:rPr>
                        <a:t>سلام بهار</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سیده منیره موسوی</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رضا ملایی - رضا حبیبی</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مهری داوطلب / شهاب نیازمند / امیرحسین یاوری</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9:30</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1:30</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ایجاد نشاط اجتماعی و دمیدن روح شادابی در جامعه،  بهره برداری از نکات برگزیده مد نظر رهبری مدظله العالی در ارتباط با نشاط معنوی جوانان و توجه به شعار سال در 13 برنامه از محورهای برنامه سازی این برنامه است. ارتباط با کارشناسان، بهره گیری از  ظرفیتهای فرهنگی نوروز، </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3210516153"/>
                  </a:ext>
                </a:extLst>
              </a:tr>
              <a:tr h="2094511">
                <a:tc>
                  <a:txBody>
                    <a:bodyPr/>
                    <a:lstStyle/>
                    <a:p>
                      <a:pPr marL="0" marR="0" algn="ctr" rtl="1">
                        <a:lnSpc>
                          <a:spcPct val="107000"/>
                        </a:lnSpc>
                        <a:spcBef>
                          <a:spcPts val="0"/>
                        </a:spcBef>
                        <a:spcAft>
                          <a:spcPts val="0"/>
                        </a:spcAft>
                      </a:pPr>
                      <a:r>
                        <a:rPr lang="fa-IR" sz="1800">
                          <a:effectLst/>
                          <a:cs typeface="B Zar" panose="00000400000000000000" pitchFamily="2" charset="-78"/>
                        </a:rPr>
                        <a:t>عطر صبح</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امیر عباس خاقانی</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حمید سوری</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ندارد</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7:10</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0:50</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پیوند نوروز و رمضان در شبکه رادیویی معارف، این برنامه با افزایش بهره مندی از فرصت ماه خدا  به استقبال آداب و رسوم مناطق مختلف در بهار و رمضان در 24 برنامه/  گروه برنامه ساز  عطر صبح قصد دارد به اميد خداوند متعال در قالب بخش هاي متنوع صوتي از قبيل كارشناسي موضوعي.</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421492156"/>
                  </a:ext>
                </a:extLst>
              </a:tr>
            </a:tbl>
          </a:graphicData>
        </a:graphic>
      </p:graphicFrame>
    </p:spTree>
    <p:extLst>
      <p:ext uri="{BB962C8B-B14F-4D97-AF65-F5344CB8AC3E}">
        <p14:creationId xmlns:p14="http://schemas.microsoft.com/office/powerpoint/2010/main" val="526977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258DD-909B-99ED-5355-DCA931D65EF3}"/>
              </a:ext>
            </a:extLst>
          </p:cNvPr>
          <p:cNvSpPr>
            <a:spLocks noGrp="1"/>
          </p:cNvSpPr>
          <p:nvPr>
            <p:ph type="title"/>
          </p:nvPr>
        </p:nvSpPr>
        <p:spPr>
          <a:xfrm>
            <a:off x="7868992" y="510637"/>
            <a:ext cx="4108360" cy="705119"/>
          </a:xfrm>
        </p:spPr>
        <p:txBody>
          <a:bodyPr/>
          <a:lstStyle/>
          <a:p>
            <a:pPr algn="r" rtl="1"/>
            <a:r>
              <a:rPr lang="fa-IR" sz="3600" dirty="0"/>
              <a:t>رادیو نمایش</a:t>
            </a:r>
            <a:endParaRPr lang="en-US" sz="3600" dirty="0"/>
          </a:p>
        </p:txBody>
      </p:sp>
      <p:sp>
        <p:nvSpPr>
          <p:cNvPr id="4" name="TextBox 3">
            <a:extLst>
              <a:ext uri="{FF2B5EF4-FFF2-40B4-BE49-F238E27FC236}">
                <a16:creationId xmlns:a16="http://schemas.microsoft.com/office/drawing/2014/main" id="{74D05B40-3F8F-3C07-1B20-C60386DF63E3}"/>
              </a:ext>
            </a:extLst>
          </p:cNvPr>
          <p:cNvSpPr txBox="1"/>
          <p:nvPr/>
        </p:nvSpPr>
        <p:spPr>
          <a:xfrm>
            <a:off x="0" y="517773"/>
            <a:ext cx="9052645" cy="750975"/>
          </a:xfrm>
          <a:prstGeom prst="rect">
            <a:avLst/>
          </a:prstGeom>
          <a:noFill/>
        </p:spPr>
        <p:txBody>
          <a:bodyPr wrap="square" rtlCol="0">
            <a:spAutoFit/>
          </a:bodyPr>
          <a:lstStyle/>
          <a:p>
            <a:pPr algn="r" rtl="1">
              <a:lnSpc>
                <a:spcPct val="107000"/>
              </a:lnSpc>
              <a:spcAft>
                <a:spcPts val="800"/>
              </a:spcAft>
            </a:pPr>
            <a:r>
              <a:rPr lang="fa-IR" sz="2000" b="1" dirty="0">
                <a:cs typeface="B Zar" panose="00000400000000000000" pitchFamily="2" charset="-78"/>
              </a:rPr>
              <a:t>رویکرد در نوروز : </a:t>
            </a:r>
            <a:r>
              <a:rPr lang="fa-IR" sz="2000" dirty="0">
                <a:latin typeface="Calibri" panose="020F0502020204030204" pitchFamily="34" charset="0"/>
                <a:ea typeface="Calibri" panose="020F0502020204030204" pitchFamily="34" charset="0"/>
                <a:cs typeface="B Zar" panose="00000400000000000000" pitchFamily="2" charset="-78"/>
              </a:rPr>
              <a:t>نشاط افزایی, امیدآفرینی و انگیزه بخشی در قالب برنامه‌های طنز آمیز و متناسب با حال و هوای نوروز بر مبنای محتوای استراتژیک محورهای دوازده گانه محتوایی سند تحول رسانه ملی</a:t>
            </a:r>
            <a:endParaRPr lang="en-US" sz="2000" b="1" dirty="0">
              <a:cs typeface="2  Zar" panose="00000400000000000000" pitchFamily="2" charset="-78"/>
            </a:endParaRPr>
          </a:p>
        </p:txBody>
      </p:sp>
      <p:sp>
        <p:nvSpPr>
          <p:cNvPr id="5" name="TextBox 4">
            <a:extLst>
              <a:ext uri="{FF2B5EF4-FFF2-40B4-BE49-F238E27FC236}">
                <a16:creationId xmlns:a16="http://schemas.microsoft.com/office/drawing/2014/main" id="{C7602F7B-0A15-0B28-AA06-83C4D5AF280E}"/>
              </a:ext>
            </a:extLst>
          </p:cNvPr>
          <p:cNvSpPr txBox="1"/>
          <p:nvPr/>
        </p:nvSpPr>
        <p:spPr>
          <a:xfrm>
            <a:off x="577621" y="1392771"/>
            <a:ext cx="2891386" cy="400110"/>
          </a:xfrm>
          <a:prstGeom prst="rect">
            <a:avLst/>
          </a:prstGeom>
          <a:noFill/>
        </p:spPr>
        <p:txBody>
          <a:bodyPr wrap="square" rtlCol="0">
            <a:spAutoFit/>
          </a:bodyPr>
          <a:lstStyle/>
          <a:p>
            <a:pPr algn="r" rtl="1"/>
            <a:r>
              <a:rPr lang="fa-IR" sz="2000" b="1" dirty="0">
                <a:cs typeface="B Zar" panose="00000400000000000000" pitchFamily="2" charset="-78"/>
              </a:rPr>
              <a:t>برنامه های شاخص</a:t>
            </a:r>
            <a:endParaRPr lang="en-US" sz="2000" b="1" dirty="0">
              <a:cs typeface="B Zar" panose="00000400000000000000" pitchFamily="2" charset="-78"/>
            </a:endParaRPr>
          </a:p>
        </p:txBody>
      </p:sp>
      <p:graphicFrame>
        <p:nvGraphicFramePr>
          <p:cNvPr id="8" name="Table 7"/>
          <p:cNvGraphicFramePr>
            <a:graphicFrameLocks noGrp="1"/>
          </p:cNvGraphicFramePr>
          <p:nvPr>
            <p:extLst>
              <p:ext uri="{D42A27DB-BD31-4B8C-83A1-F6EECF244321}">
                <p14:modId xmlns:p14="http://schemas.microsoft.com/office/powerpoint/2010/main" val="3877034024"/>
              </p:ext>
            </p:extLst>
          </p:nvPr>
        </p:nvGraphicFramePr>
        <p:xfrm>
          <a:off x="464025" y="2294659"/>
          <a:ext cx="11334276" cy="4356980"/>
        </p:xfrm>
        <a:graphic>
          <a:graphicData uri="http://schemas.openxmlformats.org/drawingml/2006/table">
            <a:tbl>
              <a:tblPr rtl="1" firstRow="1" firstCol="1" bandRow="1">
                <a:tableStyleId>{5C22544A-7EE6-4342-B048-85BDC9FD1C3A}</a:tableStyleId>
              </a:tblPr>
              <a:tblGrid>
                <a:gridCol w="1174953">
                  <a:extLst>
                    <a:ext uri="{9D8B030D-6E8A-4147-A177-3AD203B41FA5}">
                      <a16:colId xmlns:a16="http://schemas.microsoft.com/office/drawing/2014/main" val="2347352326"/>
                    </a:ext>
                  </a:extLst>
                </a:gridCol>
                <a:gridCol w="1362911">
                  <a:extLst>
                    <a:ext uri="{9D8B030D-6E8A-4147-A177-3AD203B41FA5}">
                      <a16:colId xmlns:a16="http://schemas.microsoft.com/office/drawing/2014/main" val="192161015"/>
                    </a:ext>
                  </a:extLst>
                </a:gridCol>
                <a:gridCol w="594109">
                  <a:extLst>
                    <a:ext uri="{9D8B030D-6E8A-4147-A177-3AD203B41FA5}">
                      <a16:colId xmlns:a16="http://schemas.microsoft.com/office/drawing/2014/main" val="3012482279"/>
                    </a:ext>
                  </a:extLst>
                </a:gridCol>
                <a:gridCol w="2875675">
                  <a:extLst>
                    <a:ext uri="{9D8B030D-6E8A-4147-A177-3AD203B41FA5}">
                      <a16:colId xmlns:a16="http://schemas.microsoft.com/office/drawing/2014/main" val="4048562850"/>
                    </a:ext>
                  </a:extLst>
                </a:gridCol>
                <a:gridCol w="1115506">
                  <a:extLst>
                    <a:ext uri="{9D8B030D-6E8A-4147-A177-3AD203B41FA5}">
                      <a16:colId xmlns:a16="http://schemas.microsoft.com/office/drawing/2014/main" val="1639351070"/>
                    </a:ext>
                  </a:extLst>
                </a:gridCol>
                <a:gridCol w="536771">
                  <a:extLst>
                    <a:ext uri="{9D8B030D-6E8A-4147-A177-3AD203B41FA5}">
                      <a16:colId xmlns:a16="http://schemas.microsoft.com/office/drawing/2014/main" val="1484526517"/>
                    </a:ext>
                  </a:extLst>
                </a:gridCol>
                <a:gridCol w="3674351">
                  <a:extLst>
                    <a:ext uri="{9D8B030D-6E8A-4147-A177-3AD203B41FA5}">
                      <a16:colId xmlns:a16="http://schemas.microsoft.com/office/drawing/2014/main" val="3928531601"/>
                    </a:ext>
                  </a:extLst>
                </a:gridCol>
              </a:tblGrid>
              <a:tr h="424738">
                <a:tc>
                  <a:txBody>
                    <a:bodyPr/>
                    <a:lstStyle/>
                    <a:p>
                      <a:pPr marL="0" marR="0" algn="ctr" rtl="1">
                        <a:lnSpc>
                          <a:spcPct val="107000"/>
                        </a:lnSpc>
                        <a:spcBef>
                          <a:spcPts val="0"/>
                        </a:spcBef>
                        <a:spcAft>
                          <a:spcPts val="0"/>
                        </a:spcAft>
                      </a:pPr>
                      <a:r>
                        <a:rPr lang="fa-IR" sz="1400" dirty="0">
                          <a:effectLst/>
                          <a:cs typeface="B Zar" panose="00000400000000000000" pitchFamily="2" charset="-78"/>
                        </a:rPr>
                        <a:t>نام برنامه</a:t>
                      </a:r>
                      <a:endParaRPr lang="en-US" sz="1400" dirty="0">
                        <a:effectLst/>
                        <a:latin typeface="Calibri" panose="020F0502020204030204" pitchFamily="34" charset="0"/>
                        <a:ea typeface="Calibri" panose="020F0502020204030204" pitchFamily="34" charset="0"/>
                        <a:cs typeface="B Zar" panose="00000400000000000000" pitchFamily="2" charset="-78"/>
                      </a:endParaRPr>
                    </a:p>
                  </a:txBody>
                  <a:tcPr marL="60092" marR="60092" marT="0" marB="0" anchor="ctr"/>
                </a:tc>
                <a:tc>
                  <a:txBody>
                    <a:bodyPr/>
                    <a:lstStyle/>
                    <a:p>
                      <a:pPr marL="0" marR="0" algn="ctr" rtl="1">
                        <a:lnSpc>
                          <a:spcPct val="107000"/>
                        </a:lnSpc>
                        <a:spcBef>
                          <a:spcPts val="0"/>
                        </a:spcBef>
                        <a:spcAft>
                          <a:spcPts val="0"/>
                        </a:spcAft>
                      </a:pPr>
                      <a:r>
                        <a:rPr lang="fa-IR" sz="1400" dirty="0">
                          <a:effectLst/>
                          <a:cs typeface="B Zar" panose="00000400000000000000" pitchFamily="2" charset="-78"/>
                        </a:rPr>
                        <a:t>تهیه کننده</a:t>
                      </a:r>
                      <a:endParaRPr lang="en-US" sz="1400" dirty="0">
                        <a:effectLst/>
                        <a:latin typeface="Calibri" panose="020F0502020204030204" pitchFamily="34" charset="0"/>
                        <a:ea typeface="Calibri" panose="020F0502020204030204" pitchFamily="34" charset="0"/>
                        <a:cs typeface="B Zar" panose="00000400000000000000" pitchFamily="2" charset="-78"/>
                      </a:endParaRPr>
                    </a:p>
                  </a:txBody>
                  <a:tcPr marL="60092" marR="60092" marT="0" marB="0" anchor="ctr"/>
                </a:tc>
                <a:tc>
                  <a:txBody>
                    <a:bodyPr/>
                    <a:lstStyle/>
                    <a:p>
                      <a:pPr marL="0" marR="0" algn="r" rtl="1">
                        <a:lnSpc>
                          <a:spcPct val="107000"/>
                        </a:lnSpc>
                        <a:spcBef>
                          <a:spcPts val="0"/>
                        </a:spcBef>
                        <a:spcAft>
                          <a:spcPts val="0"/>
                        </a:spcAft>
                      </a:pPr>
                      <a:r>
                        <a:rPr lang="fa-IR" sz="1400">
                          <a:effectLst/>
                          <a:cs typeface="B Zar" panose="00000400000000000000" pitchFamily="2" charset="-78"/>
                        </a:rPr>
                        <a:t>گویندگان</a:t>
                      </a:r>
                      <a:endParaRPr lang="en-US" sz="1400">
                        <a:effectLst/>
                        <a:latin typeface="Calibri" panose="020F0502020204030204" pitchFamily="34" charset="0"/>
                        <a:ea typeface="Calibri" panose="020F0502020204030204" pitchFamily="34" charset="0"/>
                        <a:cs typeface="B Zar" panose="00000400000000000000" pitchFamily="2" charset="-78"/>
                      </a:endParaRPr>
                    </a:p>
                  </a:txBody>
                  <a:tcPr marL="60092" marR="60092" marT="0" marB="0" anchor="ctr"/>
                </a:tc>
                <a:tc>
                  <a:txBody>
                    <a:bodyPr/>
                    <a:lstStyle/>
                    <a:p>
                      <a:pPr marL="0" marR="0" algn="ctr" rtl="1">
                        <a:lnSpc>
                          <a:spcPct val="107000"/>
                        </a:lnSpc>
                        <a:spcBef>
                          <a:spcPts val="0"/>
                        </a:spcBef>
                        <a:spcAft>
                          <a:spcPts val="0"/>
                        </a:spcAft>
                      </a:pPr>
                      <a:r>
                        <a:rPr lang="fa-IR" sz="1400">
                          <a:effectLst/>
                          <a:cs typeface="B Zar" panose="00000400000000000000" pitchFamily="2" charset="-78"/>
                        </a:rPr>
                        <a:t>بازیگران</a:t>
                      </a:r>
                      <a:endParaRPr lang="en-US" sz="1400">
                        <a:effectLst/>
                        <a:latin typeface="Calibri" panose="020F0502020204030204" pitchFamily="34" charset="0"/>
                        <a:ea typeface="Calibri" panose="020F0502020204030204" pitchFamily="34" charset="0"/>
                        <a:cs typeface="B Zar" panose="00000400000000000000" pitchFamily="2" charset="-78"/>
                      </a:endParaRPr>
                    </a:p>
                  </a:txBody>
                  <a:tcPr marL="60092" marR="60092" marT="0" marB="0" anchor="ctr"/>
                </a:tc>
                <a:tc>
                  <a:txBody>
                    <a:bodyPr/>
                    <a:lstStyle/>
                    <a:p>
                      <a:pPr marL="0" marR="0" algn="ctr" rtl="1">
                        <a:lnSpc>
                          <a:spcPct val="107000"/>
                        </a:lnSpc>
                        <a:spcBef>
                          <a:spcPts val="0"/>
                        </a:spcBef>
                        <a:spcAft>
                          <a:spcPts val="0"/>
                        </a:spcAft>
                      </a:pPr>
                      <a:r>
                        <a:rPr lang="fa-IR" sz="1400">
                          <a:effectLst/>
                          <a:cs typeface="B Zar" panose="00000400000000000000" pitchFamily="2" charset="-78"/>
                        </a:rPr>
                        <a:t>ساعت پخش</a:t>
                      </a:r>
                      <a:endParaRPr lang="en-US" sz="1400">
                        <a:effectLst/>
                        <a:latin typeface="Calibri" panose="020F0502020204030204" pitchFamily="34" charset="0"/>
                        <a:ea typeface="Calibri" panose="020F0502020204030204" pitchFamily="34" charset="0"/>
                        <a:cs typeface="B Zar" panose="00000400000000000000" pitchFamily="2" charset="-78"/>
                      </a:endParaRPr>
                    </a:p>
                  </a:txBody>
                  <a:tcPr marL="60092" marR="60092" marT="0" marB="0" anchor="ctr"/>
                </a:tc>
                <a:tc>
                  <a:txBody>
                    <a:bodyPr/>
                    <a:lstStyle/>
                    <a:p>
                      <a:pPr marL="0" marR="0" algn="ctr" rtl="1">
                        <a:lnSpc>
                          <a:spcPct val="107000"/>
                        </a:lnSpc>
                        <a:spcBef>
                          <a:spcPts val="0"/>
                        </a:spcBef>
                        <a:spcAft>
                          <a:spcPts val="0"/>
                        </a:spcAft>
                      </a:pPr>
                      <a:r>
                        <a:rPr lang="fa-IR" sz="1400">
                          <a:effectLst/>
                          <a:cs typeface="B Zar" panose="00000400000000000000" pitchFamily="2" charset="-78"/>
                        </a:rPr>
                        <a:t>مدت</a:t>
                      </a:r>
                      <a:endParaRPr lang="en-US" sz="1400">
                        <a:effectLst/>
                        <a:latin typeface="Calibri" panose="020F0502020204030204" pitchFamily="34" charset="0"/>
                        <a:ea typeface="Calibri" panose="020F0502020204030204" pitchFamily="34" charset="0"/>
                        <a:cs typeface="B Zar" panose="00000400000000000000" pitchFamily="2" charset="-78"/>
                      </a:endParaRPr>
                    </a:p>
                  </a:txBody>
                  <a:tcPr marL="60092" marR="60092" marT="0" marB="0" anchor="ctr"/>
                </a:tc>
                <a:tc>
                  <a:txBody>
                    <a:bodyPr/>
                    <a:lstStyle/>
                    <a:p>
                      <a:pPr marL="0" marR="0" algn="ctr" rtl="1">
                        <a:lnSpc>
                          <a:spcPct val="107000"/>
                        </a:lnSpc>
                        <a:spcBef>
                          <a:spcPts val="0"/>
                        </a:spcBef>
                        <a:spcAft>
                          <a:spcPts val="0"/>
                        </a:spcAft>
                      </a:pPr>
                      <a:r>
                        <a:rPr lang="fa-IR" sz="1400" dirty="0">
                          <a:effectLst/>
                          <a:cs typeface="B Zar" panose="00000400000000000000" pitchFamily="2" charset="-78"/>
                        </a:rPr>
                        <a:t>خلاصه برنامه </a:t>
                      </a:r>
                      <a:endParaRPr lang="en-US" sz="1400" dirty="0">
                        <a:effectLst/>
                        <a:latin typeface="Calibri" panose="020F0502020204030204" pitchFamily="34" charset="0"/>
                        <a:ea typeface="Calibri" panose="020F0502020204030204" pitchFamily="34" charset="0"/>
                        <a:cs typeface="B Zar" panose="00000400000000000000" pitchFamily="2" charset="-78"/>
                      </a:endParaRPr>
                    </a:p>
                  </a:txBody>
                  <a:tcPr marL="60092" marR="60092" marT="0" marB="0" anchor="ctr"/>
                </a:tc>
                <a:extLst>
                  <a:ext uri="{0D108BD9-81ED-4DB2-BD59-A6C34878D82A}">
                    <a16:rowId xmlns:a16="http://schemas.microsoft.com/office/drawing/2014/main" val="807574679"/>
                  </a:ext>
                </a:extLst>
              </a:tr>
              <a:tr h="1061845">
                <a:tc>
                  <a:txBody>
                    <a:bodyPr/>
                    <a:lstStyle/>
                    <a:p>
                      <a:pPr marL="0" marR="0" algn="ctr" rtl="1">
                        <a:lnSpc>
                          <a:spcPct val="107000"/>
                        </a:lnSpc>
                        <a:spcBef>
                          <a:spcPts val="0"/>
                        </a:spcBef>
                        <a:spcAft>
                          <a:spcPts val="0"/>
                        </a:spcAft>
                      </a:pPr>
                      <a:r>
                        <a:rPr lang="fa-IR" sz="1400">
                          <a:effectLst/>
                          <a:cs typeface="B Zar" panose="00000400000000000000" pitchFamily="2" charset="-78"/>
                        </a:rPr>
                        <a:t>خانواده بایرامی</a:t>
                      </a:r>
                      <a:endParaRPr lang="en-US" sz="1400">
                        <a:effectLst/>
                        <a:latin typeface="Calibri" panose="020F0502020204030204" pitchFamily="34" charset="0"/>
                        <a:ea typeface="Calibri" panose="020F0502020204030204" pitchFamily="34" charset="0"/>
                        <a:cs typeface="B Zar" panose="00000400000000000000" pitchFamily="2" charset="-78"/>
                      </a:endParaRPr>
                    </a:p>
                  </a:txBody>
                  <a:tcPr marL="60092" marR="60092" marT="0" marB="0" anchor="ctr"/>
                </a:tc>
                <a:tc>
                  <a:txBody>
                    <a:bodyPr/>
                    <a:lstStyle/>
                    <a:p>
                      <a:pPr marL="0" marR="0" algn="ctr" rtl="1">
                        <a:lnSpc>
                          <a:spcPct val="107000"/>
                        </a:lnSpc>
                        <a:spcBef>
                          <a:spcPts val="0"/>
                        </a:spcBef>
                        <a:spcAft>
                          <a:spcPts val="0"/>
                        </a:spcAft>
                      </a:pPr>
                      <a:r>
                        <a:rPr lang="fa-IR" sz="1400" dirty="0">
                          <a:effectLst/>
                          <a:cs typeface="B Zar" panose="00000400000000000000" pitchFamily="2" charset="-78"/>
                        </a:rPr>
                        <a:t> اشرف السادات اشرف نژاد رودبنه </a:t>
                      </a:r>
                      <a:endParaRPr lang="en-US" sz="1400" dirty="0">
                        <a:effectLst/>
                        <a:latin typeface="Calibri" panose="020F0502020204030204" pitchFamily="34" charset="0"/>
                        <a:ea typeface="Calibri" panose="020F0502020204030204" pitchFamily="34" charset="0"/>
                        <a:cs typeface="B Zar" panose="00000400000000000000" pitchFamily="2" charset="-78"/>
                      </a:endParaRPr>
                    </a:p>
                  </a:txBody>
                  <a:tcPr marL="60092" marR="60092" marT="0" marB="0" anchor="ctr"/>
                </a:tc>
                <a:tc>
                  <a:txBody>
                    <a:bodyPr/>
                    <a:lstStyle/>
                    <a:p>
                      <a:pPr marL="0" marR="0" algn="ctr" rtl="0">
                        <a:lnSpc>
                          <a:spcPct val="107000"/>
                        </a:lnSpc>
                        <a:spcBef>
                          <a:spcPts val="0"/>
                        </a:spcBef>
                        <a:spcAft>
                          <a:spcPts val="0"/>
                        </a:spcAft>
                      </a:pPr>
                      <a:r>
                        <a:rPr lang="en-US" sz="1400" dirty="0">
                          <a:effectLst/>
                          <a:cs typeface="B Zar" panose="00000400000000000000" pitchFamily="2" charset="-78"/>
                        </a:rPr>
                        <a:t> </a:t>
                      </a:r>
                      <a:r>
                        <a:rPr lang="fa-IR" sz="1400" dirty="0">
                          <a:effectLst/>
                          <a:cs typeface="B Zar" panose="00000400000000000000" pitchFamily="2" charset="-78"/>
                        </a:rPr>
                        <a:t>-</a:t>
                      </a:r>
                      <a:endParaRPr lang="en-US" sz="1400" dirty="0">
                        <a:effectLst/>
                        <a:latin typeface="Calibri" panose="020F0502020204030204" pitchFamily="34" charset="0"/>
                        <a:ea typeface="Calibri" panose="020F0502020204030204" pitchFamily="34" charset="0"/>
                        <a:cs typeface="B Zar" panose="00000400000000000000" pitchFamily="2" charset="-78"/>
                      </a:endParaRPr>
                    </a:p>
                  </a:txBody>
                  <a:tcPr marL="60092" marR="60092" marT="0" marB="0" anchor="ctr"/>
                </a:tc>
                <a:tc>
                  <a:txBody>
                    <a:bodyPr/>
                    <a:lstStyle/>
                    <a:p>
                      <a:pPr marL="0" marR="0" algn="ctr" rtl="0">
                        <a:lnSpc>
                          <a:spcPct val="107000"/>
                        </a:lnSpc>
                        <a:spcBef>
                          <a:spcPts val="0"/>
                        </a:spcBef>
                        <a:spcAft>
                          <a:spcPts val="0"/>
                        </a:spcAft>
                      </a:pPr>
                      <a:r>
                        <a:rPr lang="fa-IR" sz="1400" dirty="0">
                          <a:effectLst/>
                          <a:cs typeface="B Zar" panose="00000400000000000000" pitchFamily="2" charset="-78"/>
                        </a:rPr>
                        <a:t> ميرطاهر مظلومي اصل،  نوشين حسن زاده بندرازي،  هلن جبارزاده فرشي،  مهدي طهماسبي،  بهادر ابراهيمي يزدي،  شيما جانقربان لاريچه،  معصومه عزيزمحمدي،  اسدالله صمدي پور،  اسدالله صمدي پور </a:t>
                      </a:r>
                      <a:endParaRPr lang="en-US" sz="1400" dirty="0">
                        <a:effectLst/>
                        <a:latin typeface="Calibri" panose="020F0502020204030204" pitchFamily="34" charset="0"/>
                        <a:ea typeface="Calibri" panose="020F0502020204030204" pitchFamily="34" charset="0"/>
                        <a:cs typeface="B Zar" panose="00000400000000000000" pitchFamily="2" charset="-78"/>
                      </a:endParaRPr>
                    </a:p>
                  </a:txBody>
                  <a:tcPr marL="60092" marR="60092" marT="0" marB="0" anchor="ctr"/>
                </a:tc>
                <a:tc>
                  <a:txBody>
                    <a:bodyPr/>
                    <a:lstStyle/>
                    <a:p>
                      <a:pPr marL="0" marR="0" algn="ctr" rtl="0">
                        <a:lnSpc>
                          <a:spcPct val="107000"/>
                        </a:lnSpc>
                        <a:spcBef>
                          <a:spcPts val="0"/>
                        </a:spcBef>
                        <a:spcAft>
                          <a:spcPts val="0"/>
                        </a:spcAft>
                      </a:pPr>
                      <a:r>
                        <a:rPr lang="fa-IR" sz="1400" dirty="0">
                          <a:effectLst/>
                          <a:cs typeface="B Zar" panose="00000400000000000000" pitchFamily="2" charset="-78"/>
                        </a:rPr>
                        <a:t>1:00</a:t>
                      </a:r>
                      <a:endParaRPr lang="en-US" sz="1400" dirty="0">
                        <a:effectLst/>
                        <a:latin typeface="Calibri" panose="020F0502020204030204" pitchFamily="34" charset="0"/>
                        <a:ea typeface="Calibri" panose="020F0502020204030204" pitchFamily="34" charset="0"/>
                        <a:cs typeface="B Zar" panose="00000400000000000000" pitchFamily="2" charset="-78"/>
                      </a:endParaRPr>
                    </a:p>
                  </a:txBody>
                  <a:tcPr marL="60092" marR="60092" marT="0" marB="0" anchor="ctr"/>
                </a:tc>
                <a:tc>
                  <a:txBody>
                    <a:bodyPr/>
                    <a:lstStyle/>
                    <a:p>
                      <a:pPr marL="0" marR="0" algn="ctr" rtl="0">
                        <a:lnSpc>
                          <a:spcPct val="107000"/>
                        </a:lnSpc>
                        <a:spcBef>
                          <a:spcPts val="0"/>
                        </a:spcBef>
                        <a:spcAft>
                          <a:spcPts val="0"/>
                        </a:spcAft>
                      </a:pPr>
                      <a:r>
                        <a:rPr lang="fa-IR" sz="1400" dirty="0">
                          <a:effectLst/>
                          <a:cs typeface="B Zar" panose="00000400000000000000" pitchFamily="2" charset="-78"/>
                        </a:rPr>
                        <a:t>0:30</a:t>
                      </a:r>
                      <a:endParaRPr lang="en-US" sz="1400" dirty="0">
                        <a:effectLst/>
                        <a:latin typeface="Calibri" panose="020F0502020204030204" pitchFamily="34" charset="0"/>
                        <a:ea typeface="Calibri" panose="020F0502020204030204" pitchFamily="34" charset="0"/>
                        <a:cs typeface="B Zar" panose="00000400000000000000" pitchFamily="2" charset="-78"/>
                      </a:endParaRPr>
                    </a:p>
                  </a:txBody>
                  <a:tcPr marL="60092" marR="60092" marT="0" marB="0" anchor="ctr"/>
                </a:tc>
                <a:tc>
                  <a:txBody>
                    <a:bodyPr/>
                    <a:lstStyle/>
                    <a:p>
                      <a:pPr marL="0" marR="0" algn="ctr" rtl="0">
                        <a:lnSpc>
                          <a:spcPct val="107000"/>
                        </a:lnSpc>
                        <a:spcBef>
                          <a:spcPts val="0"/>
                        </a:spcBef>
                        <a:spcAft>
                          <a:spcPts val="0"/>
                        </a:spcAft>
                      </a:pPr>
                      <a:r>
                        <a:rPr lang="fa-IR" sz="1400">
                          <a:effectLst/>
                          <a:cs typeface="B Zar" panose="00000400000000000000" pitchFamily="2" charset="-78"/>
                        </a:rPr>
                        <a:t>بایرام و نصرت، دو باجناق که همیشه با هم سر هر موضوعی بحث و جدل دارند؛ آنها در یک ساختمان زندگی می‌کنند که هر روز یک ماجرا کمدی اتفاق می‌فتد. اما داستان ، با ورود منصوره خواهر نصرت و همچنین عادل، برادر زن نصرت و بایرام ، حال و هوای عاشقانه هم به خود می‌گیرد‌.</a:t>
                      </a:r>
                      <a:endParaRPr lang="en-US" sz="1400">
                        <a:effectLst/>
                        <a:latin typeface="Calibri" panose="020F0502020204030204" pitchFamily="34" charset="0"/>
                        <a:ea typeface="Calibri" panose="020F0502020204030204" pitchFamily="34" charset="0"/>
                        <a:cs typeface="B Zar" panose="00000400000000000000" pitchFamily="2" charset="-78"/>
                      </a:endParaRPr>
                    </a:p>
                  </a:txBody>
                  <a:tcPr marL="60092" marR="60092" marT="0" marB="0" anchor="ctr"/>
                </a:tc>
                <a:extLst>
                  <a:ext uri="{0D108BD9-81ED-4DB2-BD59-A6C34878D82A}">
                    <a16:rowId xmlns:a16="http://schemas.microsoft.com/office/drawing/2014/main" val="607662340"/>
                  </a:ext>
                </a:extLst>
              </a:tr>
              <a:tr h="1061845">
                <a:tc>
                  <a:txBody>
                    <a:bodyPr/>
                    <a:lstStyle/>
                    <a:p>
                      <a:pPr marL="0" marR="0" algn="ctr" rtl="1">
                        <a:lnSpc>
                          <a:spcPct val="107000"/>
                        </a:lnSpc>
                        <a:spcBef>
                          <a:spcPts val="0"/>
                        </a:spcBef>
                        <a:spcAft>
                          <a:spcPts val="0"/>
                        </a:spcAft>
                      </a:pPr>
                      <a:r>
                        <a:rPr lang="fa-IR" sz="1400">
                          <a:effectLst/>
                          <a:cs typeface="B Zar" panose="00000400000000000000" pitchFamily="2" charset="-78"/>
                        </a:rPr>
                        <a:t>تحفه یزد</a:t>
                      </a:r>
                      <a:endParaRPr lang="en-US" sz="1400">
                        <a:effectLst/>
                        <a:latin typeface="Calibri" panose="020F0502020204030204" pitchFamily="34" charset="0"/>
                        <a:ea typeface="Calibri" panose="020F0502020204030204" pitchFamily="34" charset="0"/>
                        <a:cs typeface="B Zar" panose="00000400000000000000" pitchFamily="2" charset="-78"/>
                      </a:endParaRPr>
                    </a:p>
                  </a:txBody>
                  <a:tcPr marL="60092" marR="60092" marT="0" marB="0" anchor="ctr"/>
                </a:tc>
                <a:tc>
                  <a:txBody>
                    <a:bodyPr/>
                    <a:lstStyle/>
                    <a:p>
                      <a:pPr marL="0" marR="0" algn="ctr" rtl="1">
                        <a:lnSpc>
                          <a:spcPct val="107000"/>
                        </a:lnSpc>
                        <a:spcBef>
                          <a:spcPts val="0"/>
                        </a:spcBef>
                        <a:spcAft>
                          <a:spcPts val="0"/>
                        </a:spcAft>
                      </a:pPr>
                      <a:r>
                        <a:rPr lang="fa-IR" sz="1400" dirty="0">
                          <a:effectLst/>
                          <a:cs typeface="B Zar" panose="00000400000000000000" pitchFamily="2" charset="-78"/>
                        </a:rPr>
                        <a:t>مهدی نمینی مقدم</a:t>
                      </a:r>
                      <a:endParaRPr lang="en-US" sz="1400" dirty="0">
                        <a:effectLst/>
                        <a:latin typeface="Calibri" panose="020F0502020204030204" pitchFamily="34" charset="0"/>
                        <a:ea typeface="Calibri" panose="020F0502020204030204" pitchFamily="34" charset="0"/>
                        <a:cs typeface="B Zar" panose="00000400000000000000" pitchFamily="2" charset="-78"/>
                      </a:endParaRPr>
                    </a:p>
                  </a:txBody>
                  <a:tcPr marL="60092" marR="60092" marT="0" marB="0" anchor="ctr"/>
                </a:tc>
                <a:tc>
                  <a:txBody>
                    <a:bodyPr/>
                    <a:lstStyle/>
                    <a:p>
                      <a:pPr marL="0" marR="0" algn="ctr" rtl="0">
                        <a:lnSpc>
                          <a:spcPct val="107000"/>
                        </a:lnSpc>
                        <a:spcBef>
                          <a:spcPts val="0"/>
                        </a:spcBef>
                        <a:spcAft>
                          <a:spcPts val="0"/>
                        </a:spcAft>
                      </a:pPr>
                      <a:r>
                        <a:rPr lang="en-US" sz="1400" dirty="0">
                          <a:effectLst/>
                          <a:cs typeface="B Zar" panose="00000400000000000000" pitchFamily="2" charset="-78"/>
                        </a:rPr>
                        <a:t> </a:t>
                      </a:r>
                      <a:r>
                        <a:rPr lang="fa-IR" sz="1400" dirty="0">
                          <a:effectLst/>
                          <a:cs typeface="B Zar" panose="00000400000000000000" pitchFamily="2" charset="-78"/>
                        </a:rPr>
                        <a:t>-</a:t>
                      </a:r>
                      <a:endParaRPr lang="en-US" sz="1400" dirty="0">
                        <a:effectLst/>
                        <a:latin typeface="Calibri" panose="020F0502020204030204" pitchFamily="34" charset="0"/>
                        <a:ea typeface="Calibri" panose="020F0502020204030204" pitchFamily="34" charset="0"/>
                        <a:cs typeface="B Zar" panose="00000400000000000000" pitchFamily="2" charset="-78"/>
                      </a:endParaRPr>
                    </a:p>
                  </a:txBody>
                  <a:tcPr marL="60092" marR="60092" marT="0" marB="0" anchor="ctr"/>
                </a:tc>
                <a:tc>
                  <a:txBody>
                    <a:bodyPr/>
                    <a:lstStyle/>
                    <a:p>
                      <a:pPr marL="0" marR="0" algn="ctr" rtl="0">
                        <a:lnSpc>
                          <a:spcPct val="107000"/>
                        </a:lnSpc>
                        <a:spcBef>
                          <a:spcPts val="0"/>
                        </a:spcBef>
                        <a:spcAft>
                          <a:spcPts val="0"/>
                        </a:spcAft>
                      </a:pPr>
                      <a:r>
                        <a:rPr lang="fa-IR" sz="1400" dirty="0">
                          <a:effectLst/>
                          <a:cs typeface="B Zar" panose="00000400000000000000" pitchFamily="2" charset="-78"/>
                        </a:rPr>
                        <a:t>نازنین میهمنی، بهرام سروری نژاد، هلن جبارزاده، رامین پورایمان، مهدی نمینی مقدم، حمید یزدانی، احمد لشینی، رضا علی، سعید سلطانی، معصومه عزیز محمدی، مهدی طهماسبی، سعیده فرضی، سینا نیکوکار</a:t>
                      </a:r>
                      <a:endParaRPr lang="en-US" sz="1400" dirty="0">
                        <a:effectLst/>
                        <a:latin typeface="Calibri" panose="020F0502020204030204" pitchFamily="34" charset="0"/>
                        <a:ea typeface="Calibri" panose="020F0502020204030204" pitchFamily="34" charset="0"/>
                        <a:cs typeface="B Zar" panose="00000400000000000000" pitchFamily="2" charset="-78"/>
                      </a:endParaRPr>
                    </a:p>
                  </a:txBody>
                  <a:tcPr marL="60092" marR="60092" marT="0" marB="0" anchor="ctr"/>
                </a:tc>
                <a:tc>
                  <a:txBody>
                    <a:bodyPr/>
                    <a:lstStyle/>
                    <a:p>
                      <a:pPr marL="0" marR="0" algn="ctr" rtl="0">
                        <a:lnSpc>
                          <a:spcPct val="107000"/>
                        </a:lnSpc>
                        <a:spcBef>
                          <a:spcPts val="0"/>
                        </a:spcBef>
                        <a:spcAft>
                          <a:spcPts val="0"/>
                        </a:spcAft>
                      </a:pPr>
                      <a:r>
                        <a:rPr lang="fa-IR" sz="1400" dirty="0">
                          <a:effectLst/>
                          <a:cs typeface="B Zar" panose="00000400000000000000" pitchFamily="2" charset="-78"/>
                        </a:rPr>
                        <a:t>7:30</a:t>
                      </a:r>
                      <a:endParaRPr lang="en-US" sz="1400" dirty="0">
                        <a:effectLst/>
                        <a:latin typeface="Calibri" panose="020F0502020204030204" pitchFamily="34" charset="0"/>
                        <a:ea typeface="Calibri" panose="020F0502020204030204" pitchFamily="34" charset="0"/>
                        <a:cs typeface="B Zar" panose="00000400000000000000" pitchFamily="2" charset="-78"/>
                      </a:endParaRPr>
                    </a:p>
                  </a:txBody>
                  <a:tcPr marL="60092" marR="60092" marT="0" marB="0" anchor="ctr"/>
                </a:tc>
                <a:tc>
                  <a:txBody>
                    <a:bodyPr/>
                    <a:lstStyle/>
                    <a:p>
                      <a:pPr marL="0" marR="0" algn="ctr" rtl="0">
                        <a:lnSpc>
                          <a:spcPct val="107000"/>
                        </a:lnSpc>
                        <a:spcBef>
                          <a:spcPts val="0"/>
                        </a:spcBef>
                        <a:spcAft>
                          <a:spcPts val="0"/>
                        </a:spcAft>
                      </a:pPr>
                      <a:r>
                        <a:rPr lang="fa-IR" sz="1400" dirty="0">
                          <a:effectLst/>
                          <a:cs typeface="B Zar" panose="00000400000000000000" pitchFamily="2" charset="-78"/>
                        </a:rPr>
                        <a:t>0:30</a:t>
                      </a:r>
                      <a:endParaRPr lang="en-US" sz="1400" dirty="0">
                        <a:effectLst/>
                        <a:latin typeface="Calibri" panose="020F0502020204030204" pitchFamily="34" charset="0"/>
                        <a:ea typeface="Calibri" panose="020F0502020204030204" pitchFamily="34" charset="0"/>
                        <a:cs typeface="B Zar" panose="00000400000000000000" pitchFamily="2" charset="-78"/>
                      </a:endParaRPr>
                    </a:p>
                  </a:txBody>
                  <a:tcPr marL="60092" marR="60092" marT="0" marB="0" anchor="ctr"/>
                </a:tc>
                <a:tc>
                  <a:txBody>
                    <a:bodyPr/>
                    <a:lstStyle/>
                    <a:p>
                      <a:pPr marL="0" marR="0" algn="ctr" rtl="0">
                        <a:lnSpc>
                          <a:spcPct val="107000"/>
                        </a:lnSpc>
                        <a:spcBef>
                          <a:spcPts val="0"/>
                        </a:spcBef>
                        <a:spcAft>
                          <a:spcPts val="0"/>
                        </a:spcAft>
                      </a:pPr>
                      <a:r>
                        <a:rPr lang="fa-IR" sz="1400" dirty="0">
                          <a:effectLst/>
                          <a:cs typeface="B Zar" panose="00000400000000000000" pitchFamily="2" charset="-78"/>
                        </a:rPr>
                        <a:t>در زمانه ای که تجارت قند ایران در انحصار روسیه تزاری است، شیرین، دختر استادقاوُرد بزرگ شیرینی‌‎پزان یزد، در کشمکش با یک صاحب منصب روس که تاجر بزرگ قند و عاشق سینه چاک اوست، عهد می‌کند تا شیرینی نوروز دربار مظفرالدین شاه را با قند سفید ایرانی تهیه کند...   </a:t>
                      </a:r>
                      <a:endParaRPr lang="en-US" sz="1400" dirty="0">
                        <a:effectLst/>
                        <a:latin typeface="Calibri" panose="020F0502020204030204" pitchFamily="34" charset="0"/>
                        <a:ea typeface="Calibri" panose="020F0502020204030204" pitchFamily="34" charset="0"/>
                        <a:cs typeface="B Zar" panose="00000400000000000000" pitchFamily="2" charset="-78"/>
                      </a:endParaRPr>
                    </a:p>
                  </a:txBody>
                  <a:tcPr marL="60092" marR="60092" marT="0" marB="0" anchor="ctr"/>
                </a:tc>
                <a:extLst>
                  <a:ext uri="{0D108BD9-81ED-4DB2-BD59-A6C34878D82A}">
                    <a16:rowId xmlns:a16="http://schemas.microsoft.com/office/drawing/2014/main" val="1631426945"/>
                  </a:ext>
                </a:extLst>
              </a:tr>
              <a:tr h="1617589">
                <a:tc>
                  <a:txBody>
                    <a:bodyPr/>
                    <a:lstStyle/>
                    <a:p>
                      <a:pPr marL="0" marR="0" algn="ctr" rtl="1">
                        <a:lnSpc>
                          <a:spcPct val="107000"/>
                        </a:lnSpc>
                        <a:spcBef>
                          <a:spcPts val="0"/>
                        </a:spcBef>
                        <a:spcAft>
                          <a:spcPts val="0"/>
                        </a:spcAft>
                      </a:pPr>
                      <a:r>
                        <a:rPr lang="fa-IR" sz="1400">
                          <a:effectLst/>
                          <a:cs typeface="B Zar" panose="00000400000000000000" pitchFamily="2" charset="-78"/>
                        </a:rPr>
                        <a:t>دوشاب الملک</a:t>
                      </a:r>
                      <a:endParaRPr lang="en-US" sz="1400">
                        <a:effectLst/>
                        <a:latin typeface="Calibri" panose="020F0502020204030204" pitchFamily="34" charset="0"/>
                        <a:ea typeface="Calibri" panose="020F0502020204030204" pitchFamily="34" charset="0"/>
                        <a:cs typeface="B Zar" panose="00000400000000000000" pitchFamily="2" charset="-78"/>
                      </a:endParaRPr>
                    </a:p>
                  </a:txBody>
                  <a:tcPr marL="60092" marR="60092" marT="0" marB="0" anchor="ctr"/>
                </a:tc>
                <a:tc>
                  <a:txBody>
                    <a:bodyPr/>
                    <a:lstStyle/>
                    <a:p>
                      <a:pPr marL="0" marR="0" algn="ctr" rtl="1">
                        <a:lnSpc>
                          <a:spcPct val="107000"/>
                        </a:lnSpc>
                        <a:spcBef>
                          <a:spcPts val="0"/>
                        </a:spcBef>
                        <a:spcAft>
                          <a:spcPts val="0"/>
                        </a:spcAft>
                      </a:pPr>
                      <a:r>
                        <a:rPr lang="fa-IR" sz="1400" dirty="0">
                          <a:effectLst/>
                          <a:cs typeface="B Zar" panose="00000400000000000000" pitchFamily="2" charset="-78"/>
                        </a:rPr>
                        <a:t> اشرف السادات اشرف نژاد رودبنه </a:t>
                      </a:r>
                      <a:endParaRPr lang="en-US" sz="1400" dirty="0">
                        <a:effectLst/>
                        <a:latin typeface="Calibri" panose="020F0502020204030204" pitchFamily="34" charset="0"/>
                        <a:ea typeface="Calibri" panose="020F0502020204030204" pitchFamily="34" charset="0"/>
                        <a:cs typeface="B Zar" panose="00000400000000000000" pitchFamily="2" charset="-78"/>
                      </a:endParaRPr>
                    </a:p>
                  </a:txBody>
                  <a:tcPr marL="60092" marR="60092" marT="0" marB="0" anchor="ctr"/>
                </a:tc>
                <a:tc>
                  <a:txBody>
                    <a:bodyPr/>
                    <a:lstStyle/>
                    <a:p>
                      <a:pPr marL="0" marR="0" algn="ctr" rtl="0">
                        <a:lnSpc>
                          <a:spcPct val="107000"/>
                        </a:lnSpc>
                        <a:spcBef>
                          <a:spcPts val="0"/>
                        </a:spcBef>
                        <a:spcAft>
                          <a:spcPts val="0"/>
                        </a:spcAft>
                      </a:pPr>
                      <a:r>
                        <a:rPr lang="fa-IR" sz="1400" dirty="0">
                          <a:effectLst/>
                          <a:cs typeface="B Zar" panose="00000400000000000000" pitchFamily="2" charset="-78"/>
                        </a:rPr>
                        <a:t>-</a:t>
                      </a:r>
                      <a:r>
                        <a:rPr lang="en-US" sz="1400" dirty="0">
                          <a:effectLst/>
                          <a:cs typeface="B Zar" panose="00000400000000000000" pitchFamily="2" charset="-78"/>
                        </a:rPr>
                        <a:t> </a:t>
                      </a:r>
                      <a:endParaRPr lang="en-US" sz="1400" dirty="0">
                        <a:effectLst/>
                        <a:latin typeface="Calibri" panose="020F0502020204030204" pitchFamily="34" charset="0"/>
                        <a:ea typeface="Calibri" panose="020F0502020204030204" pitchFamily="34" charset="0"/>
                        <a:cs typeface="B Zar" panose="00000400000000000000" pitchFamily="2" charset="-78"/>
                      </a:endParaRPr>
                    </a:p>
                  </a:txBody>
                  <a:tcPr marL="60092" marR="60092" marT="0" marB="0" anchor="ctr"/>
                </a:tc>
                <a:tc>
                  <a:txBody>
                    <a:bodyPr/>
                    <a:lstStyle/>
                    <a:p>
                      <a:pPr marL="0" marR="0" algn="ctr" rtl="0">
                        <a:lnSpc>
                          <a:spcPct val="107000"/>
                        </a:lnSpc>
                        <a:spcBef>
                          <a:spcPts val="0"/>
                        </a:spcBef>
                        <a:spcAft>
                          <a:spcPts val="0"/>
                        </a:spcAft>
                      </a:pPr>
                      <a:r>
                        <a:rPr lang="fa-IR" sz="1400" dirty="0">
                          <a:effectLst/>
                          <a:cs typeface="B Zar" panose="00000400000000000000" pitchFamily="2" charset="-78"/>
                        </a:rPr>
                        <a:t> سيما خوش چشم ، کرامت رودساز،  ايوب آقا خاني،  محمد آقا محمدي،  رامين پورايمان هوجقان،  سينا نيکوکار،  بهادر ابراهيمي يزدي،  محمدحسين مجدزاده طباطبايي،  عباس توفيقي،  مجيد سهرابي،  نورالدين جواديان،  شهريار حمزئيان،  مجيد همزه ابيازني،  احمد لشيني،  سيد بهرام سروري نژاد،  محمد سعيد سلطاني،  محمد شريفي مقدم،  علي زريني </a:t>
                      </a:r>
                      <a:endParaRPr lang="en-US" sz="1400" dirty="0">
                        <a:effectLst/>
                        <a:latin typeface="Calibri" panose="020F0502020204030204" pitchFamily="34" charset="0"/>
                        <a:ea typeface="Calibri" panose="020F0502020204030204" pitchFamily="34" charset="0"/>
                        <a:cs typeface="B Zar" panose="00000400000000000000" pitchFamily="2" charset="-78"/>
                      </a:endParaRPr>
                    </a:p>
                  </a:txBody>
                  <a:tcPr marL="60092" marR="60092" marT="0" marB="0" anchor="ctr"/>
                </a:tc>
                <a:tc>
                  <a:txBody>
                    <a:bodyPr/>
                    <a:lstStyle/>
                    <a:p>
                      <a:pPr marL="0" marR="0" algn="ctr" rtl="0">
                        <a:lnSpc>
                          <a:spcPct val="107000"/>
                        </a:lnSpc>
                        <a:spcBef>
                          <a:spcPts val="0"/>
                        </a:spcBef>
                        <a:spcAft>
                          <a:spcPts val="0"/>
                        </a:spcAft>
                      </a:pPr>
                      <a:r>
                        <a:rPr lang="fa-IR" sz="1400" dirty="0">
                          <a:effectLst/>
                          <a:cs typeface="B Zar" panose="00000400000000000000" pitchFamily="2" charset="-78"/>
                        </a:rPr>
                        <a:t>1:30</a:t>
                      </a:r>
                      <a:endParaRPr lang="en-US" sz="1400" dirty="0">
                        <a:effectLst/>
                        <a:latin typeface="Calibri" panose="020F0502020204030204" pitchFamily="34" charset="0"/>
                        <a:ea typeface="Calibri" panose="020F0502020204030204" pitchFamily="34" charset="0"/>
                        <a:cs typeface="B Zar" panose="00000400000000000000" pitchFamily="2" charset="-78"/>
                      </a:endParaRPr>
                    </a:p>
                  </a:txBody>
                  <a:tcPr marL="60092" marR="60092" marT="0" marB="0" anchor="ctr"/>
                </a:tc>
                <a:tc>
                  <a:txBody>
                    <a:bodyPr/>
                    <a:lstStyle/>
                    <a:p>
                      <a:pPr marL="0" marR="0" algn="ctr" rtl="0">
                        <a:lnSpc>
                          <a:spcPct val="107000"/>
                        </a:lnSpc>
                        <a:spcBef>
                          <a:spcPts val="0"/>
                        </a:spcBef>
                        <a:spcAft>
                          <a:spcPts val="0"/>
                        </a:spcAft>
                      </a:pPr>
                      <a:r>
                        <a:rPr lang="fa-IR" sz="1400" dirty="0">
                          <a:effectLst/>
                          <a:cs typeface="B Zar" panose="00000400000000000000" pitchFamily="2" charset="-78"/>
                        </a:rPr>
                        <a:t>0:30</a:t>
                      </a:r>
                      <a:endParaRPr lang="en-US" sz="1400" dirty="0">
                        <a:effectLst/>
                        <a:latin typeface="Calibri" panose="020F0502020204030204" pitchFamily="34" charset="0"/>
                        <a:ea typeface="Calibri" panose="020F0502020204030204" pitchFamily="34" charset="0"/>
                        <a:cs typeface="B Zar" panose="00000400000000000000" pitchFamily="2" charset="-78"/>
                      </a:endParaRPr>
                    </a:p>
                  </a:txBody>
                  <a:tcPr marL="60092" marR="60092" marT="0" marB="0" anchor="ctr"/>
                </a:tc>
                <a:tc>
                  <a:txBody>
                    <a:bodyPr/>
                    <a:lstStyle/>
                    <a:p>
                      <a:pPr marL="0" marR="0" algn="ctr" rtl="0">
                        <a:lnSpc>
                          <a:spcPct val="107000"/>
                        </a:lnSpc>
                        <a:spcBef>
                          <a:spcPts val="0"/>
                        </a:spcBef>
                        <a:spcAft>
                          <a:spcPts val="0"/>
                        </a:spcAft>
                      </a:pPr>
                      <a:r>
                        <a:rPr lang="fa-IR" sz="1400" dirty="0">
                          <a:effectLst/>
                          <a:cs typeface="B Zar" panose="00000400000000000000" pitchFamily="2" charset="-78"/>
                        </a:rPr>
                        <a:t>کریم مُلقّب به کریم شیره‌ای دلقکِ خاصّه و موردِ عنایتِ ناصرالدین شاه بود. او فارغ از حقارتِ جُثّه و پَستیِ شغلْ یک انسان بود. تنها دلقکی که با شجاعتِ کامل در مقابلِ درباریانِ با نفوذ، که هر یک اختیارِ جان و مالِ صدها نفر را در کفِ بی‌کفایتِ خویش داشتند می‌ایستاد و با سخنانِ نیشدار و بامَزّه‌ی خود به ظاهر باعثِ شادیِ ناصرالدین شاه می‌شد، اما در واقع فساد و پوچیِ دستگاهِ حکومتی وِی را به چالش می‌کشید.</a:t>
                      </a:r>
                      <a:endParaRPr lang="en-US" sz="1400" dirty="0">
                        <a:effectLst/>
                        <a:latin typeface="Calibri" panose="020F0502020204030204" pitchFamily="34" charset="0"/>
                        <a:ea typeface="Calibri" panose="020F0502020204030204" pitchFamily="34" charset="0"/>
                        <a:cs typeface="B Zar" panose="00000400000000000000" pitchFamily="2" charset="-78"/>
                      </a:endParaRPr>
                    </a:p>
                  </a:txBody>
                  <a:tcPr marL="60092" marR="60092" marT="0" marB="0" anchor="ctr"/>
                </a:tc>
                <a:extLst>
                  <a:ext uri="{0D108BD9-81ED-4DB2-BD59-A6C34878D82A}">
                    <a16:rowId xmlns:a16="http://schemas.microsoft.com/office/drawing/2014/main" val="1621901200"/>
                  </a:ext>
                </a:extLst>
              </a:tr>
            </a:tbl>
          </a:graphicData>
        </a:graphic>
      </p:graphicFrame>
    </p:spTree>
    <p:extLst>
      <p:ext uri="{BB962C8B-B14F-4D97-AF65-F5344CB8AC3E}">
        <p14:creationId xmlns:p14="http://schemas.microsoft.com/office/powerpoint/2010/main" val="22378177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258DD-909B-99ED-5355-DCA931D65EF3}"/>
              </a:ext>
            </a:extLst>
          </p:cNvPr>
          <p:cNvSpPr>
            <a:spLocks noGrp="1"/>
          </p:cNvSpPr>
          <p:nvPr>
            <p:ph type="title"/>
          </p:nvPr>
        </p:nvSpPr>
        <p:spPr>
          <a:xfrm>
            <a:off x="7868992" y="510637"/>
            <a:ext cx="4108360" cy="705119"/>
          </a:xfrm>
        </p:spPr>
        <p:txBody>
          <a:bodyPr/>
          <a:lstStyle/>
          <a:p>
            <a:pPr algn="r" rtl="1"/>
            <a:r>
              <a:rPr lang="fa-IR" sz="3600" dirty="0"/>
              <a:t>رادیو ورزش</a:t>
            </a:r>
            <a:endParaRPr lang="en-US" sz="3600" dirty="0"/>
          </a:p>
        </p:txBody>
      </p:sp>
      <p:sp>
        <p:nvSpPr>
          <p:cNvPr id="4" name="TextBox 3">
            <a:extLst>
              <a:ext uri="{FF2B5EF4-FFF2-40B4-BE49-F238E27FC236}">
                <a16:creationId xmlns:a16="http://schemas.microsoft.com/office/drawing/2014/main" id="{74D05B40-3F8F-3C07-1B20-C60386DF63E3}"/>
              </a:ext>
            </a:extLst>
          </p:cNvPr>
          <p:cNvSpPr txBox="1"/>
          <p:nvPr/>
        </p:nvSpPr>
        <p:spPr>
          <a:xfrm>
            <a:off x="168442" y="517773"/>
            <a:ext cx="9052645" cy="750975"/>
          </a:xfrm>
          <a:prstGeom prst="rect">
            <a:avLst/>
          </a:prstGeom>
          <a:noFill/>
        </p:spPr>
        <p:txBody>
          <a:bodyPr wrap="square" rtlCol="0">
            <a:spAutoFit/>
          </a:bodyPr>
          <a:lstStyle/>
          <a:p>
            <a:pPr algn="r" rtl="1">
              <a:lnSpc>
                <a:spcPct val="107000"/>
              </a:lnSpc>
              <a:spcAft>
                <a:spcPts val="800"/>
              </a:spcAft>
            </a:pPr>
            <a:r>
              <a:rPr lang="fa-IR" sz="2000" b="1" dirty="0">
                <a:cs typeface="B Zar" panose="00000400000000000000" pitchFamily="2" charset="-78"/>
              </a:rPr>
              <a:t>رویکرد در نوروز : </a:t>
            </a:r>
            <a:r>
              <a:rPr lang="fa-IR" sz="2000" dirty="0">
                <a:latin typeface="Calibri" panose="020F0502020204030204" pitchFamily="34" charset="0"/>
                <a:ea typeface="Calibri" panose="020F0502020204030204" pitchFamily="34" charset="0"/>
                <a:cs typeface="B Zar" panose="00000400000000000000" pitchFamily="2" charset="-78"/>
              </a:rPr>
              <a:t>ایجاد فضای شور و نشاط بهارانه و ترویج بعد خودشناسی و خودسازی  در جهت رشد معنوی و جسمانی در ایام ماه مبارک رمضان و ایام نوروز تاکید بر ورزش در ایام تعطیلات نوروزی و ماه مبارک رمضان</a:t>
            </a:r>
            <a:endParaRPr lang="en-US" sz="2000" b="1" dirty="0">
              <a:cs typeface="2  Zar" panose="00000400000000000000" pitchFamily="2" charset="-78"/>
            </a:endParaRPr>
          </a:p>
        </p:txBody>
      </p:sp>
      <p:sp>
        <p:nvSpPr>
          <p:cNvPr id="5" name="TextBox 4">
            <a:extLst>
              <a:ext uri="{FF2B5EF4-FFF2-40B4-BE49-F238E27FC236}">
                <a16:creationId xmlns:a16="http://schemas.microsoft.com/office/drawing/2014/main" id="{C7602F7B-0A15-0B28-AA06-83C4D5AF280E}"/>
              </a:ext>
            </a:extLst>
          </p:cNvPr>
          <p:cNvSpPr txBox="1"/>
          <p:nvPr/>
        </p:nvSpPr>
        <p:spPr>
          <a:xfrm>
            <a:off x="577621" y="1392771"/>
            <a:ext cx="2891386" cy="400110"/>
          </a:xfrm>
          <a:prstGeom prst="rect">
            <a:avLst/>
          </a:prstGeom>
          <a:noFill/>
        </p:spPr>
        <p:txBody>
          <a:bodyPr wrap="square" rtlCol="0">
            <a:spAutoFit/>
          </a:bodyPr>
          <a:lstStyle/>
          <a:p>
            <a:pPr algn="r" rtl="1"/>
            <a:r>
              <a:rPr lang="fa-IR" sz="2000" b="1" dirty="0">
                <a:cs typeface="B Zar" panose="00000400000000000000" pitchFamily="2" charset="-78"/>
              </a:rPr>
              <a:t>برنامه های شاخص</a:t>
            </a:r>
            <a:endParaRPr lang="en-US" sz="2000" b="1" dirty="0">
              <a:cs typeface="B Zar" panose="00000400000000000000" pitchFamily="2" charset="-78"/>
            </a:endParaRPr>
          </a:p>
        </p:txBody>
      </p:sp>
      <p:graphicFrame>
        <p:nvGraphicFramePr>
          <p:cNvPr id="3" name="Table 2"/>
          <p:cNvGraphicFramePr>
            <a:graphicFrameLocks noGrp="1"/>
          </p:cNvGraphicFramePr>
          <p:nvPr>
            <p:extLst>
              <p:ext uri="{D42A27DB-BD31-4B8C-83A1-F6EECF244321}">
                <p14:modId xmlns:p14="http://schemas.microsoft.com/office/powerpoint/2010/main" val="1159327290"/>
              </p:ext>
            </p:extLst>
          </p:nvPr>
        </p:nvGraphicFramePr>
        <p:xfrm>
          <a:off x="324852" y="2189748"/>
          <a:ext cx="11357811" cy="4207299"/>
        </p:xfrm>
        <a:graphic>
          <a:graphicData uri="http://schemas.openxmlformats.org/drawingml/2006/table">
            <a:tbl>
              <a:tblPr rtl="1" firstRow="1" firstCol="1" bandRow="1">
                <a:tableStyleId>{5C22544A-7EE6-4342-B048-85BDC9FD1C3A}</a:tableStyleId>
              </a:tblPr>
              <a:tblGrid>
                <a:gridCol w="1052996">
                  <a:extLst>
                    <a:ext uri="{9D8B030D-6E8A-4147-A177-3AD203B41FA5}">
                      <a16:colId xmlns:a16="http://schemas.microsoft.com/office/drawing/2014/main" val="2764920086"/>
                    </a:ext>
                  </a:extLst>
                </a:gridCol>
                <a:gridCol w="1242219">
                  <a:extLst>
                    <a:ext uri="{9D8B030D-6E8A-4147-A177-3AD203B41FA5}">
                      <a16:colId xmlns:a16="http://schemas.microsoft.com/office/drawing/2014/main" val="1072413199"/>
                    </a:ext>
                  </a:extLst>
                </a:gridCol>
                <a:gridCol w="1117823">
                  <a:extLst>
                    <a:ext uri="{9D8B030D-6E8A-4147-A177-3AD203B41FA5}">
                      <a16:colId xmlns:a16="http://schemas.microsoft.com/office/drawing/2014/main" val="1412972339"/>
                    </a:ext>
                  </a:extLst>
                </a:gridCol>
                <a:gridCol w="993425">
                  <a:extLst>
                    <a:ext uri="{9D8B030D-6E8A-4147-A177-3AD203B41FA5}">
                      <a16:colId xmlns:a16="http://schemas.microsoft.com/office/drawing/2014/main" val="3303825697"/>
                    </a:ext>
                  </a:extLst>
                </a:gridCol>
                <a:gridCol w="1116946">
                  <a:extLst>
                    <a:ext uri="{9D8B030D-6E8A-4147-A177-3AD203B41FA5}">
                      <a16:colId xmlns:a16="http://schemas.microsoft.com/office/drawing/2014/main" val="1770508621"/>
                    </a:ext>
                  </a:extLst>
                </a:gridCol>
                <a:gridCol w="621110">
                  <a:extLst>
                    <a:ext uri="{9D8B030D-6E8A-4147-A177-3AD203B41FA5}">
                      <a16:colId xmlns:a16="http://schemas.microsoft.com/office/drawing/2014/main" val="45053435"/>
                    </a:ext>
                  </a:extLst>
                </a:gridCol>
                <a:gridCol w="5213292">
                  <a:extLst>
                    <a:ext uri="{9D8B030D-6E8A-4147-A177-3AD203B41FA5}">
                      <a16:colId xmlns:a16="http://schemas.microsoft.com/office/drawing/2014/main" val="1527360232"/>
                    </a:ext>
                  </a:extLst>
                </a:gridCol>
              </a:tblGrid>
              <a:tr h="120315">
                <a:tc>
                  <a:txBody>
                    <a:bodyPr/>
                    <a:lstStyle/>
                    <a:p>
                      <a:pPr marL="0" marR="0" algn="ctr" rtl="1">
                        <a:lnSpc>
                          <a:spcPct val="107000"/>
                        </a:lnSpc>
                        <a:spcBef>
                          <a:spcPts val="0"/>
                        </a:spcBef>
                        <a:spcAft>
                          <a:spcPts val="0"/>
                        </a:spcAft>
                      </a:pPr>
                      <a:r>
                        <a:rPr lang="fa-IR" sz="1800" dirty="0">
                          <a:effectLst/>
                          <a:cs typeface="B Zar" panose="00000400000000000000" pitchFamily="2" charset="-78"/>
                        </a:rPr>
                        <a:t>نام برنامه</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تهیه کننده</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r" rtl="1">
                        <a:lnSpc>
                          <a:spcPct val="107000"/>
                        </a:lnSpc>
                        <a:spcBef>
                          <a:spcPts val="0"/>
                        </a:spcBef>
                        <a:spcAft>
                          <a:spcPts val="0"/>
                        </a:spcAft>
                      </a:pPr>
                      <a:r>
                        <a:rPr lang="fa-IR" sz="1800" dirty="0">
                          <a:effectLst/>
                          <a:cs typeface="B Zar" panose="00000400000000000000" pitchFamily="2" charset="-78"/>
                        </a:rPr>
                        <a:t>گویندگان</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بازیگران</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ساعت پخش</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مدت</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خلاصه برنامه  </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939468258"/>
                  </a:ext>
                </a:extLst>
              </a:tr>
              <a:tr h="1495674">
                <a:tc>
                  <a:txBody>
                    <a:bodyPr/>
                    <a:lstStyle/>
                    <a:p>
                      <a:pPr marL="0" marR="0" algn="ctr" rtl="1">
                        <a:lnSpc>
                          <a:spcPct val="107000"/>
                        </a:lnSpc>
                        <a:spcBef>
                          <a:spcPts val="0"/>
                        </a:spcBef>
                        <a:spcAft>
                          <a:spcPts val="0"/>
                        </a:spcAft>
                      </a:pPr>
                      <a:r>
                        <a:rPr lang="fa-IR" sz="1800" dirty="0">
                          <a:effectLst/>
                          <a:cs typeface="B Zar" panose="00000400000000000000" pitchFamily="2" charset="-78"/>
                        </a:rPr>
                        <a:t>بهار ورزش</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صدف سبحانی</a:t>
                      </a:r>
                      <a:br>
                        <a:rPr lang="fa-IR" sz="1800" dirty="0">
                          <a:effectLst/>
                          <a:cs typeface="B Zar" panose="00000400000000000000" pitchFamily="2" charset="-78"/>
                        </a:rPr>
                      </a:br>
                      <a:r>
                        <a:rPr lang="fa-IR" sz="1800" dirty="0">
                          <a:effectLst/>
                          <a:cs typeface="B Zar" panose="00000400000000000000" pitchFamily="2" charset="-78"/>
                        </a:rPr>
                        <a:t>موسی نظری</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 بتول مرادی</a:t>
                      </a:r>
                      <a:br>
                        <a:rPr lang="fa-IR" sz="1800" dirty="0">
                          <a:effectLst/>
                          <a:cs typeface="B Zar" panose="00000400000000000000" pitchFamily="2" charset="-78"/>
                        </a:rPr>
                      </a:br>
                      <a:r>
                        <a:rPr lang="fa-IR" sz="1800" dirty="0">
                          <a:effectLst/>
                          <a:cs typeface="B Zar" panose="00000400000000000000" pitchFamily="2" charset="-78"/>
                        </a:rPr>
                        <a:t>الهام حسینی</a:t>
                      </a:r>
                      <a:br>
                        <a:rPr lang="fa-IR" sz="1800" dirty="0">
                          <a:effectLst/>
                          <a:cs typeface="B Zar" panose="00000400000000000000" pitchFamily="2" charset="-78"/>
                        </a:rPr>
                      </a:br>
                      <a:r>
                        <a:rPr lang="fa-IR" sz="1800" dirty="0">
                          <a:effectLst/>
                          <a:cs typeface="B Zar" panose="00000400000000000000" pitchFamily="2" charset="-78"/>
                        </a:rPr>
                        <a:t>امین ضیایی</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علیرضا تابان</a:t>
                      </a:r>
                      <a:br>
                        <a:rPr lang="fa-IR" sz="1800" dirty="0">
                          <a:effectLst/>
                          <a:cs typeface="B Zar" panose="00000400000000000000" pitchFamily="2" charset="-78"/>
                        </a:rPr>
                      </a:br>
                      <a:r>
                        <a:rPr lang="fa-IR" sz="1800" dirty="0">
                          <a:effectLst/>
                          <a:cs typeface="B Zar" panose="00000400000000000000" pitchFamily="2" charset="-78"/>
                        </a:rPr>
                        <a:t>مریم باقری</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latin typeface="+mn-lt"/>
                          <a:ea typeface="+mn-ea"/>
                          <a:cs typeface="B Zar" panose="00000400000000000000" pitchFamily="2" charset="-78"/>
                        </a:rPr>
                        <a:t>10:00</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2:00</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ویژه برنامه صبحگاهی ایام نوروز رادیو ورزش با آیتم های متنوع : نمایش و تکست   با رویکرد طنز و سرگرمی</a:t>
                      </a:r>
                      <a:br>
                        <a:rPr lang="fa-IR" sz="1800" dirty="0">
                          <a:effectLst/>
                          <a:cs typeface="B Zar" panose="00000400000000000000" pitchFamily="2" charset="-78"/>
                        </a:rPr>
                      </a:br>
                      <a:r>
                        <a:rPr lang="fa-IR" sz="1800" dirty="0">
                          <a:effectLst/>
                          <a:cs typeface="B Zar" panose="00000400000000000000" pitchFamily="2" charset="-78"/>
                        </a:rPr>
                        <a:t> دارای آیتم های مختلفی همچون توجه به نوروز، گفتگو با چهره های شاخص ورزش و نمایش کوتاه است. </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3589849507"/>
                  </a:ext>
                </a:extLst>
              </a:tr>
              <a:tr h="1244140">
                <a:tc>
                  <a:txBody>
                    <a:bodyPr/>
                    <a:lstStyle/>
                    <a:p>
                      <a:pPr marL="0" marR="0" algn="ctr" rtl="1">
                        <a:lnSpc>
                          <a:spcPct val="107000"/>
                        </a:lnSpc>
                        <a:spcBef>
                          <a:spcPts val="0"/>
                        </a:spcBef>
                        <a:spcAft>
                          <a:spcPts val="0"/>
                        </a:spcAft>
                      </a:pPr>
                      <a:r>
                        <a:rPr lang="fa-IR" sz="1800">
                          <a:effectLst/>
                          <a:cs typeface="B Zar" panose="00000400000000000000" pitchFamily="2" charset="-78"/>
                        </a:rPr>
                        <a:t>عصر بهاری</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سحر مستدام</a:t>
                      </a:r>
                      <a:br>
                        <a:rPr lang="fa-IR" sz="1800" dirty="0">
                          <a:effectLst/>
                          <a:cs typeface="B Zar" panose="00000400000000000000" pitchFamily="2" charset="-78"/>
                        </a:rPr>
                      </a:br>
                      <a:r>
                        <a:rPr lang="fa-IR" sz="1800" dirty="0">
                          <a:effectLst/>
                          <a:cs typeface="B Zar" panose="00000400000000000000" pitchFamily="2" charset="-78"/>
                        </a:rPr>
                        <a:t>رقیه آقازده</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a:effectLst/>
                          <a:cs typeface="B Zar" panose="00000400000000000000" pitchFamily="2" charset="-78"/>
                        </a:rPr>
                        <a:t>علیرضا تابان</a:t>
                      </a:r>
                      <a:br>
                        <a:rPr lang="fa-IR" sz="1800">
                          <a:effectLst/>
                          <a:cs typeface="B Zar" panose="00000400000000000000" pitchFamily="2" charset="-78"/>
                        </a:rPr>
                      </a:br>
                      <a:r>
                        <a:rPr lang="fa-IR" sz="1800">
                          <a:effectLst/>
                          <a:cs typeface="B Zar" panose="00000400000000000000" pitchFamily="2" charset="-78"/>
                        </a:rPr>
                        <a:t>محمد درخشنده</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a:effectLst/>
                          <a:cs typeface="B Zar" panose="00000400000000000000" pitchFamily="2" charset="-78"/>
                        </a:rPr>
                        <a:t>آسیه گرجی</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16:00</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2:00</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برنامه عصرنوروزی برنامه ای ست مفرح با بخش های مختلف تولیدی و زنده ویژه ایام نوروز که در این برنامه علاوه بر اطلاع رسانی ورزشی ء خبرهای فرهنگی در حوزه گردشگری ورزشی ومراکز خدمات رسانی مانند اورژانس و..... به سمع شنونگان خواهد رسید.</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4150348294"/>
                  </a:ext>
                </a:extLst>
              </a:tr>
              <a:tr h="741071">
                <a:tc>
                  <a:txBody>
                    <a:bodyPr/>
                    <a:lstStyle/>
                    <a:p>
                      <a:pPr marL="0" marR="0" algn="ctr" rtl="1">
                        <a:lnSpc>
                          <a:spcPct val="107000"/>
                        </a:lnSpc>
                        <a:spcBef>
                          <a:spcPts val="0"/>
                        </a:spcBef>
                        <a:spcAft>
                          <a:spcPts val="0"/>
                        </a:spcAft>
                      </a:pPr>
                      <a:r>
                        <a:rPr lang="fa-IR" sz="1800">
                          <a:effectLst/>
                          <a:cs typeface="B Zar" panose="00000400000000000000" pitchFamily="2" charset="-78"/>
                        </a:rPr>
                        <a:t>ورزش در سالی که گذشت</a:t>
                      </a:r>
                      <a:endParaRPr lang="en-US" sz="180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احمدرضا طاهری</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1">
                        <a:lnSpc>
                          <a:spcPct val="107000"/>
                        </a:lnSpc>
                        <a:spcBef>
                          <a:spcPts val="0"/>
                        </a:spcBef>
                        <a:spcAft>
                          <a:spcPts val="0"/>
                        </a:spcAft>
                      </a:pPr>
                      <a:r>
                        <a:rPr lang="fa-IR" sz="1800" dirty="0">
                          <a:effectLst/>
                          <a:cs typeface="B Zar" panose="00000400000000000000" pitchFamily="2" charset="-78"/>
                        </a:rPr>
                        <a:t>مهدی شکری</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en-US" sz="1800" dirty="0">
                          <a:effectLst/>
                          <a:cs typeface="B Zar" panose="00000400000000000000" pitchFamily="2" charset="-78"/>
                        </a:rPr>
                        <a:t>-</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14:00</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0:55</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tc>
                  <a:txBody>
                    <a:bodyPr/>
                    <a:lstStyle/>
                    <a:p>
                      <a:pPr marL="0" marR="0" algn="ctr" rtl="0">
                        <a:lnSpc>
                          <a:spcPct val="107000"/>
                        </a:lnSpc>
                        <a:spcBef>
                          <a:spcPts val="0"/>
                        </a:spcBef>
                        <a:spcAft>
                          <a:spcPts val="0"/>
                        </a:spcAft>
                      </a:pPr>
                      <a:r>
                        <a:rPr lang="fa-IR" sz="1800" dirty="0">
                          <a:effectLst/>
                          <a:cs typeface="B Zar" panose="00000400000000000000" pitchFamily="2" charset="-78"/>
                        </a:rPr>
                        <a:t>مرور رویدادهای مهم ورزش در سال 1402</a:t>
                      </a:r>
                      <a:endParaRPr lang="en-US" sz="1800" dirty="0">
                        <a:effectLst/>
                        <a:latin typeface="Calibri" panose="020F0502020204030204" pitchFamily="34" charset="0"/>
                        <a:ea typeface="Calibri" panose="020F0502020204030204" pitchFamily="34" charset="0"/>
                        <a:cs typeface="B Zar" panose="00000400000000000000" pitchFamily="2" charset="-78"/>
                      </a:endParaRPr>
                    </a:p>
                  </a:txBody>
                  <a:tcPr marL="68580" marR="68580" marT="0" marB="0" anchor="ctr"/>
                </a:tc>
                <a:extLst>
                  <a:ext uri="{0D108BD9-81ED-4DB2-BD59-A6C34878D82A}">
                    <a16:rowId xmlns:a16="http://schemas.microsoft.com/office/drawing/2014/main" val="1783458339"/>
                  </a:ext>
                </a:extLst>
              </a:tr>
            </a:tbl>
          </a:graphicData>
        </a:graphic>
      </p:graphicFrame>
    </p:spTree>
    <p:extLst>
      <p:ext uri="{BB962C8B-B14F-4D97-AF65-F5344CB8AC3E}">
        <p14:creationId xmlns:p14="http://schemas.microsoft.com/office/powerpoint/2010/main" val="23015099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62F3894-05FF-C6A7-72CB-00A9C8A8CAF2}"/>
              </a:ext>
            </a:extLst>
          </p:cNvPr>
          <p:cNvSpPr txBox="1"/>
          <p:nvPr/>
        </p:nvSpPr>
        <p:spPr>
          <a:xfrm>
            <a:off x="0" y="2500828"/>
            <a:ext cx="12192000" cy="830997"/>
          </a:xfrm>
          <a:prstGeom prst="rect">
            <a:avLst/>
          </a:prstGeom>
          <a:noFill/>
        </p:spPr>
        <p:txBody>
          <a:bodyPr wrap="square" rtlCol="0">
            <a:spAutoFit/>
          </a:bodyPr>
          <a:lstStyle/>
          <a:p>
            <a:pPr algn="ctr" rtl="1"/>
            <a:r>
              <a:rPr lang="fa-IR" sz="4800" b="1" dirty="0">
                <a:cs typeface="2  Zar" panose="00000400000000000000" pitchFamily="2" charset="-78"/>
              </a:rPr>
              <a:t>سپاس از توجه شما </a:t>
            </a:r>
            <a:endParaRPr lang="en-US" sz="4800" b="1" dirty="0">
              <a:cs typeface="2  Zar" panose="00000400000000000000" pitchFamily="2" charset="-78"/>
            </a:endParaRPr>
          </a:p>
        </p:txBody>
      </p:sp>
    </p:spTree>
    <p:extLst>
      <p:ext uri="{BB962C8B-B14F-4D97-AF65-F5344CB8AC3E}">
        <p14:creationId xmlns:p14="http://schemas.microsoft.com/office/powerpoint/2010/main" val="40395973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86496" y="2715215"/>
            <a:ext cx="4517583" cy="777136"/>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spAutoFit/>
          </a:bodyPr>
          <a:lstStyle/>
          <a:p>
            <a:pPr algn="ctr" rtl="1">
              <a:lnSpc>
                <a:spcPct val="115000"/>
              </a:lnSpc>
              <a:spcAft>
                <a:spcPts val="1000"/>
              </a:spcAft>
              <a:defRPr/>
            </a:pPr>
            <a:r>
              <a:rPr lang="fa-IR" sz="4000" b="1" cap="all" dirty="0">
                <a:ln w="9000" cmpd="sng">
                  <a:solidFill>
                    <a:schemeClr val="accent2">
                      <a:lumMod val="50000"/>
                    </a:schemeClr>
                  </a:solidFill>
                  <a:prstDash val="solid"/>
                </a:ln>
                <a:gradFill>
                  <a:gsLst>
                    <a:gs pos="0">
                      <a:srgbClr val="FFC000">
                        <a:shade val="20000"/>
                        <a:satMod val="245000"/>
                      </a:srgbClr>
                    </a:gs>
                    <a:gs pos="43000">
                      <a:srgbClr val="FFC000">
                        <a:satMod val="255000"/>
                      </a:srgbClr>
                    </a:gs>
                    <a:gs pos="48000">
                      <a:srgbClr val="FFC000">
                        <a:shade val="85000"/>
                        <a:satMod val="255000"/>
                      </a:srgbClr>
                    </a:gs>
                    <a:gs pos="100000">
                      <a:srgbClr val="FFC000">
                        <a:shade val="20000"/>
                        <a:satMod val="245000"/>
                      </a:srgbClr>
                    </a:gs>
                  </a:gsLst>
                  <a:lin ang="5400000"/>
                </a:gradFill>
                <a:effectLst>
                  <a:reflection blurRad="12700" stA="28000" endPos="45000" dist="1000" dir="5400000" sy="-100000" algn="bl" rotWithShape="0"/>
                </a:effectLst>
                <a:latin typeface="Calibri"/>
                <a:ea typeface="Calibri"/>
                <a:cs typeface="B Titr"/>
              </a:rPr>
              <a:t>بسم الله الرحمن الرحيم </a:t>
            </a:r>
            <a:endParaRPr lang="en-US" sz="4000" b="1" cap="all" dirty="0">
              <a:ln w="9000" cmpd="sng">
                <a:solidFill>
                  <a:schemeClr val="accent2">
                    <a:lumMod val="50000"/>
                  </a:schemeClr>
                </a:solidFill>
                <a:prstDash val="solid"/>
              </a:ln>
              <a:gradFill>
                <a:gsLst>
                  <a:gs pos="0">
                    <a:srgbClr val="FFC000">
                      <a:shade val="20000"/>
                      <a:satMod val="245000"/>
                    </a:srgbClr>
                  </a:gs>
                  <a:gs pos="43000">
                    <a:srgbClr val="FFC000">
                      <a:satMod val="255000"/>
                    </a:srgbClr>
                  </a:gs>
                  <a:gs pos="48000">
                    <a:srgbClr val="FFC000">
                      <a:shade val="85000"/>
                      <a:satMod val="255000"/>
                    </a:srgbClr>
                  </a:gs>
                  <a:gs pos="100000">
                    <a:srgbClr val="FFC000">
                      <a:shade val="20000"/>
                      <a:satMod val="245000"/>
                    </a:srgbClr>
                  </a:gs>
                </a:gsLst>
                <a:lin ang="5400000"/>
              </a:gradFill>
              <a:effectLst>
                <a:reflection blurRad="12700" stA="28000" endPos="45000" dist="1000" dir="5400000" sy="-100000" algn="bl" rotWithShape="0"/>
              </a:effectLst>
              <a:latin typeface="Calibri"/>
              <a:ea typeface="Calibri"/>
              <a:cs typeface="Arial"/>
            </a:endParaRPr>
          </a:p>
        </p:txBody>
      </p:sp>
      <p:sp>
        <p:nvSpPr>
          <p:cNvPr id="6" name="Rectangle 5"/>
          <p:cNvSpPr/>
          <p:nvPr/>
        </p:nvSpPr>
        <p:spPr>
          <a:xfrm>
            <a:off x="93518" y="4366826"/>
            <a:ext cx="9331037" cy="523220"/>
          </a:xfrm>
          <a:prstGeom prst="rect">
            <a:avLst/>
          </a:prstGeom>
        </p:spPr>
        <p:txBody>
          <a:bodyPr>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r" rtl="1">
              <a:defRPr/>
            </a:pPr>
            <a:r>
              <a:rPr lang="fa-IR" sz="2800" b="1" cap="all" dirty="0">
                <a:ln w="0">
                  <a:solidFill>
                    <a:srgbClr val="002060"/>
                  </a:solidFill>
                </a:ln>
                <a:solidFill>
                  <a:srgbClr val="00FFFF"/>
                </a:solidFill>
                <a:effectLst>
                  <a:glow rad="63500">
                    <a:schemeClr val="accent4">
                      <a:satMod val="175000"/>
                      <a:alpha val="40000"/>
                    </a:schemeClr>
                  </a:glow>
                  <a:outerShdw blurRad="50800" dist="38100" dir="2700000" algn="tl" rotWithShape="0">
                    <a:prstClr val="black">
                      <a:alpha val="40000"/>
                    </a:prstClr>
                  </a:outerShdw>
                  <a:reflection blurRad="6350" stA="55000" endA="300" endPos="45500" dir="5400000" sy="-100000" algn="bl" rotWithShape="0"/>
                </a:effectLst>
                <a:cs typeface="B Titr" pitchFamily="2" charset="-78"/>
              </a:rPr>
              <a:t>شَهْرُ‌ رَ‌مَضَانَ الَّذِي أُنزِلَ فِيهِ الْقُرْ‌آنُ هُدًى لِّلنَّاسِ وَ بَيِّنَاتٍ مِّنَ الْهُدَى وَالْفُرْ‌قَانِ</a:t>
            </a:r>
          </a:p>
        </p:txBody>
      </p:sp>
    </p:spTree>
    <p:extLst>
      <p:ext uri="{BB962C8B-B14F-4D97-AF65-F5344CB8AC3E}">
        <p14:creationId xmlns:p14="http://schemas.microsoft.com/office/powerpoint/2010/main" val="4099754163"/>
      </p:ext>
    </p:extLst>
  </p:cSld>
  <p:clrMapOvr>
    <a:masterClrMapping/>
  </p:clrMapOvr>
  <p:transition spd="slow">
    <p:split orient="vert"/>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646967" y="2977116"/>
            <a:ext cx="5284382" cy="658642"/>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spAutoFit/>
          </a:bodyPr>
          <a:lstStyle/>
          <a:p>
            <a:pPr algn="ctr" rtl="1">
              <a:lnSpc>
                <a:spcPct val="115000"/>
              </a:lnSpc>
              <a:spcAft>
                <a:spcPts val="1000"/>
              </a:spcAft>
              <a:defRPr/>
            </a:pPr>
            <a:r>
              <a:rPr lang="fa-IR" sz="3200" b="1" cap="all" dirty="0">
                <a:ln w="9000" cmpd="sng">
                  <a:solidFill>
                    <a:schemeClr val="accent6">
                      <a:lumMod val="40000"/>
                      <a:lumOff val="6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outerShdw blurRad="50800" dist="38100" algn="l" rotWithShape="0">
                    <a:prstClr val="black">
                      <a:alpha val="40000"/>
                    </a:prstClr>
                  </a:outerShdw>
                  <a:reflection blurRad="6350" stA="55000" endA="300" endPos="45500" dir="5400000" sy="-100000" algn="bl" rotWithShape="0"/>
                </a:effectLst>
                <a:latin typeface="Calibri"/>
                <a:ea typeface="Calibri"/>
                <a:cs typeface="B Titr"/>
              </a:rPr>
              <a:t>معاونت صدا را گرامي مي داريم </a:t>
            </a:r>
          </a:p>
        </p:txBody>
      </p:sp>
      <p:sp>
        <p:nvSpPr>
          <p:cNvPr id="9" name="Rectangle 8"/>
          <p:cNvSpPr/>
          <p:nvPr/>
        </p:nvSpPr>
        <p:spPr>
          <a:xfrm>
            <a:off x="3753055" y="2195911"/>
            <a:ext cx="4685898" cy="587853"/>
          </a:xfrm>
          <a:prstGeom prst="rect">
            <a:avLst/>
          </a:prstGeom>
        </p:spPr>
        <p:txBody>
          <a:bodyPr wrap="none">
            <a:spAutoFit/>
          </a:bodyPr>
          <a:lstStyle/>
          <a:p>
            <a:pPr algn="ctr" rtl="1">
              <a:lnSpc>
                <a:spcPct val="115000"/>
              </a:lnSpc>
              <a:spcAft>
                <a:spcPts val="1000"/>
              </a:spcAft>
              <a:defRPr/>
            </a:pPr>
            <a:r>
              <a:rPr lang="fa-IR" sz="2800" b="1" cap="all" dirty="0">
                <a:ln w="9000" cmpd="sng">
                  <a:solidFill>
                    <a:srgbClr val="0070C0"/>
                  </a:solidFill>
                  <a:prstDash val="solid"/>
                </a:ln>
                <a:gradFill flip="none" rotWithShape="1">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path path="circle">
                    <a:fillToRect l="50000" t="50000" r="50000" b="50000"/>
                  </a:path>
                  <a:tileRect/>
                </a:gradFill>
                <a:effectLst>
                  <a:reflection blurRad="12700" stA="28000" endPos="45000" dist="1000" dir="5400000" sy="-100000" algn="bl" rotWithShape="0"/>
                </a:effectLst>
                <a:latin typeface="Calibri"/>
                <a:ea typeface="Calibri"/>
                <a:cs typeface="B Titr"/>
              </a:rPr>
              <a:t>آئين برنامه سازي ماه مبارك رمضان</a:t>
            </a:r>
            <a:endParaRPr lang="en-US" sz="2800" b="1" cap="all" dirty="0">
              <a:ln w="9000" cmpd="sng">
                <a:solidFill>
                  <a:srgbClr val="0070C0"/>
                </a:solidFill>
                <a:prstDash val="solid"/>
              </a:ln>
              <a:gradFill flip="none" rotWithShape="1">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path path="circle">
                  <a:fillToRect l="50000" t="50000" r="50000" b="50000"/>
                </a:path>
                <a:tileRect/>
              </a:gradFill>
              <a:effectLst>
                <a:reflection blurRad="12700" stA="28000" endPos="45000" dist="1000" dir="5400000" sy="-100000" algn="bl" rotWithShape="0"/>
              </a:effectLst>
              <a:latin typeface="Calibri"/>
              <a:ea typeface="Calibri"/>
              <a:cs typeface="Arial"/>
            </a:endParaRPr>
          </a:p>
        </p:txBody>
      </p:sp>
      <p:sp>
        <p:nvSpPr>
          <p:cNvPr id="4" name="Rectangle 3"/>
          <p:cNvSpPr/>
          <p:nvPr/>
        </p:nvSpPr>
        <p:spPr>
          <a:xfrm>
            <a:off x="3225946" y="1454692"/>
            <a:ext cx="5969904" cy="640175"/>
          </a:xfrm>
          <a:prstGeom prst="rect">
            <a:avLst/>
          </a:prstGeom>
        </p:spPr>
        <p:txBody>
          <a:bodyPr wrap="none">
            <a:spAutoFit/>
          </a:bodyPr>
          <a:lstStyle/>
          <a:p>
            <a:pPr algn="ctr" rtl="1">
              <a:lnSpc>
                <a:spcPct val="115000"/>
              </a:lnSpc>
              <a:spcAft>
                <a:spcPts val="1000"/>
              </a:spcAft>
              <a:defRPr/>
            </a:pPr>
            <a:r>
              <a:rPr lang="fa-IR" sz="3200" b="1" cap="all" dirty="0">
                <a:ln w="9000" cmpd="sng">
                  <a:solidFill>
                    <a:srgbClr val="0070C0"/>
                  </a:solidFill>
                  <a:prstDash val="solid"/>
                </a:ln>
                <a:gradFill flip="none" rotWithShape="1">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path path="circle">
                    <a:fillToRect l="50000" t="50000" r="50000" b="50000"/>
                  </a:path>
                  <a:tileRect/>
                </a:gradFill>
                <a:effectLst>
                  <a:reflection blurRad="12700" stA="28000" endPos="45000" dist="1000" dir="5400000" sy="-100000" algn="bl" rotWithShape="0"/>
                </a:effectLst>
                <a:latin typeface="Calibri"/>
                <a:ea typeface="Calibri"/>
                <a:cs typeface="B Titr"/>
              </a:rPr>
              <a:t>مقدم خبرنگاران محترم در نشست خبري </a:t>
            </a:r>
            <a:endParaRPr lang="en-US" sz="3200" b="1" cap="all" dirty="0">
              <a:ln w="9000" cmpd="sng">
                <a:solidFill>
                  <a:srgbClr val="0070C0"/>
                </a:solidFill>
                <a:prstDash val="solid"/>
              </a:ln>
              <a:gradFill flip="none" rotWithShape="1">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path path="circle">
                  <a:fillToRect l="50000" t="50000" r="50000" b="50000"/>
                </a:path>
                <a:tileRect/>
              </a:gradFill>
              <a:effectLst>
                <a:reflection blurRad="12700" stA="28000" endPos="45000" dist="1000" dir="5400000" sy="-100000" algn="bl" rotWithShape="0"/>
              </a:effectLst>
              <a:latin typeface="Calibri"/>
              <a:ea typeface="Calibri"/>
              <a:cs typeface="Arial"/>
            </a:endParaRPr>
          </a:p>
        </p:txBody>
      </p:sp>
    </p:spTree>
    <p:extLst>
      <p:ext uri="{BB962C8B-B14F-4D97-AF65-F5344CB8AC3E}">
        <p14:creationId xmlns:p14="http://schemas.microsoft.com/office/powerpoint/2010/main" val="453472714"/>
      </p:ext>
    </p:extLst>
  </p:cSld>
  <p:clrMapOvr>
    <a:masterClrMapping/>
  </p:clrMapOvr>
  <p:transition spd="slow">
    <p:push dir="u"/>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3615315" y="1143866"/>
            <a:ext cx="7086600" cy="3899850"/>
          </a:xfrm>
          <a:prstGeom prst="rect">
            <a:avLst/>
          </a:prstGeom>
          <a:solidFill>
            <a:schemeClr val="bg1">
              <a:lumMod val="95000"/>
            </a:schemeClr>
          </a:solidFill>
          <a:ln w="57150">
            <a:solidFill>
              <a:srgbClr val="947556"/>
            </a:solidFill>
            <a:miter lim="800000"/>
            <a:headEnd/>
            <a:tailEnd/>
          </a:ln>
          <a:effectLst>
            <a:outerShdw blurRad="76200" dir="13500000" sy="23000" kx="1200000" algn="br" rotWithShape="0">
              <a:prstClr val="black">
                <a:alpha val="20000"/>
              </a:prstClr>
            </a:outerShdw>
          </a:effectLst>
          <a:scene3d>
            <a:camera prst="orthographicFront">
              <a:rot lat="0" lon="0" rev="0"/>
            </a:camera>
            <a:lightRig rig="glow" dir="t">
              <a:rot lat="0" lon="0" rev="4800000"/>
            </a:lightRig>
          </a:scene3d>
          <a:sp3d prstMaterial="matte">
            <a:bevelT w="127000" h="63500"/>
          </a:sp3d>
        </p:spPr>
        <p:txBody>
          <a:bodyPr>
            <a:spAutoFit/>
          </a:bodyPr>
          <a:lstStyle/>
          <a:p>
            <a:pPr algn="justLow" rtl="1">
              <a:lnSpc>
                <a:spcPct val="115000"/>
              </a:lnSpc>
              <a:spcAft>
                <a:spcPts val="1000"/>
              </a:spcAft>
              <a:defRPr/>
            </a:pPr>
            <a:endParaRPr lang="fa-IR" dirty="0">
              <a:ea typeface="Calibri" pitchFamily="34" charset="0"/>
              <a:cs typeface="B Titr" pitchFamily="2" charset="-78"/>
            </a:endParaRPr>
          </a:p>
          <a:p>
            <a:pPr algn="justLow" rtl="1">
              <a:lnSpc>
                <a:spcPct val="115000"/>
              </a:lnSpc>
              <a:spcAft>
                <a:spcPts val="1000"/>
              </a:spcAft>
              <a:defRPr/>
            </a:pPr>
            <a:r>
              <a:rPr lang="fa-IR" dirty="0">
                <a:ea typeface="Calibri" pitchFamily="34" charset="0"/>
                <a:cs typeface="B Titr" pitchFamily="2" charset="-78"/>
              </a:rPr>
              <a:t>اهداف وسياست هاي كلان برنامه سازي ماه رمضان </a:t>
            </a:r>
            <a:endParaRPr lang="en-US" sz="1400" dirty="0">
              <a:ea typeface="Calibri" pitchFamily="34" charset="0"/>
              <a:cs typeface="Arial" pitchFamily="34" charset="0"/>
            </a:endParaRPr>
          </a:p>
          <a:p>
            <a:pPr algn="justLow" rtl="1">
              <a:lnSpc>
                <a:spcPct val="115000"/>
              </a:lnSpc>
              <a:spcAft>
                <a:spcPts val="1000"/>
              </a:spcAft>
              <a:defRPr/>
            </a:pPr>
            <a:r>
              <a:rPr lang="fa-IR" dirty="0">
                <a:ea typeface="Calibri" pitchFamily="34" charset="0"/>
                <a:cs typeface="B Mitra" pitchFamily="2" charset="-78"/>
              </a:rPr>
              <a:t>الف  : مواسات و همدلي مومنانه و خدمت به خلق الله </a:t>
            </a:r>
            <a:endParaRPr lang="en-US" sz="1400" dirty="0">
              <a:ea typeface="Calibri" pitchFamily="34" charset="0"/>
              <a:cs typeface="Arial" pitchFamily="34" charset="0"/>
            </a:endParaRPr>
          </a:p>
          <a:p>
            <a:pPr algn="justLow" rtl="1">
              <a:lnSpc>
                <a:spcPct val="115000"/>
              </a:lnSpc>
              <a:spcAft>
                <a:spcPts val="1000"/>
              </a:spcAft>
              <a:defRPr/>
            </a:pPr>
            <a:r>
              <a:rPr lang="fa-IR" dirty="0">
                <a:ea typeface="Calibri" pitchFamily="34" charset="0"/>
                <a:cs typeface="B Mitra" pitchFamily="2" charset="-78"/>
              </a:rPr>
              <a:t>ب: ترويج فرهنگ و آداب مهرباني و سنت هاي پرشكوه ايراني اسلامي </a:t>
            </a:r>
            <a:endParaRPr lang="en-US" sz="1400" dirty="0">
              <a:ea typeface="Calibri" pitchFamily="34" charset="0"/>
              <a:cs typeface="Arial" pitchFamily="34" charset="0"/>
            </a:endParaRPr>
          </a:p>
          <a:p>
            <a:pPr algn="justLow" rtl="1">
              <a:lnSpc>
                <a:spcPct val="115000"/>
              </a:lnSpc>
              <a:spcAft>
                <a:spcPts val="1000"/>
              </a:spcAft>
              <a:defRPr/>
            </a:pPr>
            <a:r>
              <a:rPr lang="fa-IR" dirty="0">
                <a:ea typeface="Calibri" pitchFamily="34" charset="0"/>
                <a:cs typeface="B Mitra" pitchFamily="2" charset="-78"/>
              </a:rPr>
              <a:t>ج: فرهنگ سازي صلح و سازش و كمك به حل  مشكلات و مناقشات خانوادگي واجتماعي </a:t>
            </a:r>
            <a:endParaRPr lang="en-US" sz="1400" dirty="0">
              <a:ea typeface="Calibri" pitchFamily="34" charset="0"/>
              <a:cs typeface="Arial" pitchFamily="34" charset="0"/>
            </a:endParaRPr>
          </a:p>
          <a:p>
            <a:pPr algn="justLow" rtl="1">
              <a:lnSpc>
                <a:spcPct val="115000"/>
              </a:lnSpc>
              <a:spcAft>
                <a:spcPts val="1000"/>
              </a:spcAft>
              <a:defRPr/>
            </a:pPr>
            <a:r>
              <a:rPr lang="fa-IR" dirty="0">
                <a:ea typeface="Calibri" pitchFamily="34" charset="0"/>
                <a:cs typeface="B Mitra" pitchFamily="2" charset="-78"/>
              </a:rPr>
              <a:t>د: همدلي و وحدت مسلمين ،صبر راهبردي و مقاومت در مقابل نظام سلطه و استكبار </a:t>
            </a:r>
            <a:endParaRPr lang="en-US" sz="1400" dirty="0">
              <a:ea typeface="Calibri" pitchFamily="34" charset="0"/>
              <a:cs typeface="Arial" pitchFamily="34" charset="0"/>
            </a:endParaRPr>
          </a:p>
          <a:p>
            <a:pPr algn="justLow" rtl="1">
              <a:lnSpc>
                <a:spcPct val="115000"/>
              </a:lnSpc>
              <a:spcAft>
                <a:spcPts val="1000"/>
              </a:spcAft>
              <a:defRPr/>
            </a:pPr>
            <a:r>
              <a:rPr lang="fa-IR" dirty="0">
                <a:ea typeface="Calibri" pitchFamily="34" charset="0"/>
                <a:cs typeface="B Mitra" pitchFamily="2" charset="-78"/>
              </a:rPr>
              <a:t>ه : نشاط معنوي در خانواده با برپايي جلسات تلاوت هاي خانوادگي و فاميلي  </a:t>
            </a:r>
            <a:endParaRPr lang="en-US" sz="1400" dirty="0">
              <a:ea typeface="Calibri" pitchFamily="34" charset="0"/>
              <a:cs typeface="Arial" pitchFamily="34" charset="0"/>
            </a:endParaRPr>
          </a:p>
          <a:p>
            <a:pPr algn="justLow" rtl="1">
              <a:lnSpc>
                <a:spcPct val="115000"/>
              </a:lnSpc>
              <a:spcAft>
                <a:spcPts val="1000"/>
              </a:spcAft>
              <a:defRPr/>
            </a:pPr>
            <a:r>
              <a:rPr lang="fa-IR" dirty="0">
                <a:ea typeface="Calibri" pitchFamily="34" charset="0"/>
                <a:cs typeface="B Mitra" pitchFamily="2" charset="-78"/>
              </a:rPr>
              <a:t>و: ترويج سفره هاي ساده افطار در خانه ها، مساجد و محله ها </a:t>
            </a:r>
          </a:p>
          <a:p>
            <a:pPr algn="justLow" rtl="1">
              <a:lnSpc>
                <a:spcPct val="115000"/>
              </a:lnSpc>
              <a:spcAft>
                <a:spcPts val="1000"/>
              </a:spcAft>
              <a:defRPr/>
            </a:pPr>
            <a:endParaRPr lang="en-US" sz="1400" dirty="0">
              <a:ea typeface="Calibri" pitchFamily="34" charset="0"/>
              <a:cs typeface="Arial" pitchFamily="34" charset="0"/>
            </a:endParaRPr>
          </a:p>
        </p:txBody>
      </p:sp>
    </p:spTree>
    <p:extLst>
      <p:ext uri="{BB962C8B-B14F-4D97-AF65-F5344CB8AC3E}">
        <p14:creationId xmlns:p14="http://schemas.microsoft.com/office/powerpoint/2010/main" val="29836781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2">
                                            <p:txEl>
                                              <p:pRg st="1" end="1"/>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31"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p:cTn id="14" dur="10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5" dur="1000" fill="hold"/>
                                        <p:tgtEl>
                                          <p:spTgt spid="2">
                                            <p:txEl>
                                              <p:pRg st="2" end="2"/>
                                            </p:txEl>
                                          </p:spTgt>
                                        </p:tgtEl>
                                        <p:attrNameLst>
                                          <p:attrName>ppt_h</p:attrName>
                                        </p:attrNameLst>
                                      </p:cBhvr>
                                      <p:tavLst>
                                        <p:tav tm="0">
                                          <p:val>
                                            <p:fltVal val="0"/>
                                          </p:val>
                                        </p:tav>
                                        <p:tav tm="100000">
                                          <p:val>
                                            <p:strVal val="#ppt_h"/>
                                          </p:val>
                                        </p:tav>
                                      </p:tavLst>
                                    </p:anim>
                                    <p:anim calcmode="lin" valueType="num">
                                      <p:cBhvr>
                                        <p:cTn id="16" dur="1000" fill="hold"/>
                                        <p:tgtEl>
                                          <p:spTgt spid="2">
                                            <p:txEl>
                                              <p:pRg st="2" end="2"/>
                                            </p:txEl>
                                          </p:spTgt>
                                        </p:tgtEl>
                                        <p:attrNameLst>
                                          <p:attrName>style.rotation</p:attrName>
                                        </p:attrNameLst>
                                      </p:cBhvr>
                                      <p:tavLst>
                                        <p:tav tm="0">
                                          <p:val>
                                            <p:fltVal val="90"/>
                                          </p:val>
                                        </p:tav>
                                        <p:tav tm="100000">
                                          <p:val>
                                            <p:fltVal val="0"/>
                                          </p:val>
                                        </p:tav>
                                      </p:tavLst>
                                    </p:anim>
                                    <p:animEffect transition="in" filter="fade">
                                      <p:cBhvr>
                                        <p:cTn id="17" dur="1000"/>
                                        <p:tgtEl>
                                          <p:spTgt spid="2">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2" presetClass="entr" presetSubtype="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1000"/>
                                        <p:tgtEl>
                                          <p:spTgt spid="2">
                                            <p:txEl>
                                              <p:pRg st="3" end="3"/>
                                            </p:txEl>
                                          </p:spTgt>
                                        </p:tgtEl>
                                      </p:cBhvr>
                                    </p:animEffect>
                                    <p:anim calcmode="lin" valueType="num">
                                      <p:cBhvr>
                                        <p:cTn id="23"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nodeType="click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 calcmode="lin" valueType="num">
                                      <p:cBhvr additive="base">
                                        <p:cTn id="2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31" presetClass="entr" presetSubtype="0" fill="hold"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 calcmode="lin" valueType="num">
                                      <p:cBhvr>
                                        <p:cTn id="35" dur="1000" fill="hold"/>
                                        <p:tgtEl>
                                          <p:spTgt spid="2">
                                            <p:txEl>
                                              <p:pRg st="5" end="5"/>
                                            </p:txEl>
                                          </p:spTgt>
                                        </p:tgtEl>
                                        <p:attrNameLst>
                                          <p:attrName>ppt_w</p:attrName>
                                        </p:attrNameLst>
                                      </p:cBhvr>
                                      <p:tavLst>
                                        <p:tav tm="0">
                                          <p:val>
                                            <p:fltVal val="0"/>
                                          </p:val>
                                        </p:tav>
                                        <p:tav tm="100000">
                                          <p:val>
                                            <p:strVal val="#ppt_w"/>
                                          </p:val>
                                        </p:tav>
                                      </p:tavLst>
                                    </p:anim>
                                    <p:anim calcmode="lin" valueType="num">
                                      <p:cBhvr>
                                        <p:cTn id="36" dur="1000" fill="hold"/>
                                        <p:tgtEl>
                                          <p:spTgt spid="2">
                                            <p:txEl>
                                              <p:pRg st="5" end="5"/>
                                            </p:txEl>
                                          </p:spTgt>
                                        </p:tgtEl>
                                        <p:attrNameLst>
                                          <p:attrName>ppt_h</p:attrName>
                                        </p:attrNameLst>
                                      </p:cBhvr>
                                      <p:tavLst>
                                        <p:tav tm="0">
                                          <p:val>
                                            <p:fltVal val="0"/>
                                          </p:val>
                                        </p:tav>
                                        <p:tav tm="100000">
                                          <p:val>
                                            <p:strVal val="#ppt_h"/>
                                          </p:val>
                                        </p:tav>
                                      </p:tavLst>
                                    </p:anim>
                                    <p:anim calcmode="lin" valueType="num">
                                      <p:cBhvr>
                                        <p:cTn id="37" dur="1000" fill="hold"/>
                                        <p:tgtEl>
                                          <p:spTgt spid="2">
                                            <p:txEl>
                                              <p:pRg st="5" end="5"/>
                                            </p:txEl>
                                          </p:spTgt>
                                        </p:tgtEl>
                                        <p:attrNameLst>
                                          <p:attrName>style.rotation</p:attrName>
                                        </p:attrNameLst>
                                      </p:cBhvr>
                                      <p:tavLst>
                                        <p:tav tm="0">
                                          <p:val>
                                            <p:fltVal val="90"/>
                                          </p:val>
                                        </p:tav>
                                        <p:tav tm="100000">
                                          <p:val>
                                            <p:fltVal val="0"/>
                                          </p:val>
                                        </p:tav>
                                      </p:tavLst>
                                    </p:anim>
                                    <p:animEffect transition="in" filter="fade">
                                      <p:cBhvr>
                                        <p:cTn id="38" dur="1000"/>
                                        <p:tgtEl>
                                          <p:spTgt spid="2">
                                            <p:txEl>
                                              <p:pRg st="5" end="5"/>
                                            </p:txEl>
                                          </p:spTgt>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53" presetClass="entr" presetSubtype="16"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p:cTn id="43"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44"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45" dur="500"/>
                                        <p:tgtEl>
                                          <p:spTgt spid="2">
                                            <p:txEl>
                                              <p:pRg st="6" end="6"/>
                                            </p:txEl>
                                          </p:spTgt>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2" presetClass="entr" presetSubtype="4" fill="hold" nodeType="clickEffect">
                                  <p:stCondLst>
                                    <p:cond delay="0"/>
                                  </p:stCondLst>
                                  <p:childTnLst>
                                    <p:set>
                                      <p:cBhvr>
                                        <p:cTn id="49" dur="1" fill="hold">
                                          <p:stCondLst>
                                            <p:cond delay="0"/>
                                          </p:stCondLst>
                                        </p:cTn>
                                        <p:tgtEl>
                                          <p:spTgt spid="2">
                                            <p:txEl>
                                              <p:pRg st="7" end="7"/>
                                            </p:txEl>
                                          </p:spTgt>
                                        </p:tgtEl>
                                        <p:attrNameLst>
                                          <p:attrName>style.visibility</p:attrName>
                                        </p:attrNameLst>
                                      </p:cBhvr>
                                      <p:to>
                                        <p:strVal val="visible"/>
                                      </p:to>
                                    </p:set>
                                    <p:anim calcmode="lin" valueType="num">
                                      <p:cBhvr additive="base">
                                        <p:cTn id="50"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1"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6190" y="610755"/>
            <a:ext cx="10819679" cy="3899850"/>
          </a:xfrm>
          <a:prstGeom prst="rect">
            <a:avLst/>
          </a:prstGeom>
          <a:solidFill>
            <a:schemeClr val="accent4">
              <a:lumMod val="20000"/>
              <a:lumOff val="80000"/>
            </a:schemeClr>
          </a:solidFill>
          <a:ln w="38100">
            <a:solidFill>
              <a:srgbClr val="947556"/>
            </a:solidFill>
          </a:ln>
          <a:effectLst>
            <a:innerShdw blurRad="63500" dist="50800" dir="8100000">
              <a:prstClr val="black">
                <a:alpha val="50000"/>
              </a:prstClr>
            </a:innerShdw>
          </a:effectLst>
        </p:spPr>
        <p:style>
          <a:lnRef idx="2">
            <a:schemeClr val="accent6"/>
          </a:lnRef>
          <a:fillRef idx="1">
            <a:schemeClr val="lt1"/>
          </a:fillRef>
          <a:effectRef idx="0">
            <a:schemeClr val="accent6"/>
          </a:effectRef>
          <a:fontRef idx="minor">
            <a:schemeClr val="dk1"/>
          </a:fontRef>
        </p:style>
        <p:txBody>
          <a:bodyPr>
            <a:spAutoFit/>
          </a:bodyPr>
          <a:lstStyle/>
          <a:p>
            <a:pPr algn="justLow" rtl="1">
              <a:lnSpc>
                <a:spcPct val="115000"/>
              </a:lnSpc>
              <a:spcAft>
                <a:spcPts val="1000"/>
              </a:spcAft>
              <a:defRPr/>
            </a:pPr>
            <a:endParaRPr lang="fa-IR" dirty="0">
              <a:ea typeface="Calibri"/>
              <a:cs typeface="B Titr"/>
            </a:endParaRPr>
          </a:p>
          <a:p>
            <a:pPr algn="justLow" rtl="1">
              <a:lnSpc>
                <a:spcPct val="115000"/>
              </a:lnSpc>
              <a:spcAft>
                <a:spcPts val="1000"/>
              </a:spcAft>
              <a:defRPr/>
            </a:pPr>
            <a:r>
              <a:rPr lang="fa-IR" dirty="0">
                <a:ea typeface="Calibri"/>
                <a:cs typeface="B Titr"/>
              </a:rPr>
              <a:t>سياست هاي اجرايي شبكه هاي راديويي (1)</a:t>
            </a:r>
            <a:endParaRPr lang="en-US" sz="1400" dirty="0">
              <a:ea typeface="Calibri"/>
              <a:cs typeface="Arial"/>
            </a:endParaRPr>
          </a:p>
          <a:p>
            <a:pPr algn="justLow" rtl="1">
              <a:lnSpc>
                <a:spcPct val="115000"/>
              </a:lnSpc>
              <a:spcAft>
                <a:spcPts val="1000"/>
              </a:spcAft>
              <a:defRPr/>
            </a:pPr>
            <a:r>
              <a:rPr lang="fa-IR" b="1" dirty="0">
                <a:ea typeface="Calibri"/>
                <a:cs typeface="B Mitra"/>
              </a:rPr>
              <a:t>الف: </a:t>
            </a:r>
            <a:r>
              <a:rPr lang="fa-IR" dirty="0">
                <a:ea typeface="Calibri"/>
                <a:cs typeface="B Mitra"/>
              </a:rPr>
              <a:t>نمايش حضور ساده و بي‌آلايش مردم در سفره هاي ساده افطاري خصوصا اقوام ايراني </a:t>
            </a:r>
            <a:endParaRPr lang="en-US" sz="1400" dirty="0">
              <a:ea typeface="Calibri"/>
              <a:cs typeface="Arial"/>
            </a:endParaRPr>
          </a:p>
          <a:p>
            <a:pPr algn="justLow" rtl="1">
              <a:lnSpc>
                <a:spcPct val="115000"/>
              </a:lnSpc>
              <a:spcAft>
                <a:spcPts val="1000"/>
              </a:spcAft>
              <a:defRPr/>
            </a:pPr>
            <a:r>
              <a:rPr lang="fa-IR" b="1" dirty="0">
                <a:ea typeface="Calibri"/>
                <a:cs typeface="B Mitra"/>
              </a:rPr>
              <a:t>ب: </a:t>
            </a:r>
            <a:r>
              <a:rPr lang="fa-IR" dirty="0">
                <a:ea typeface="Calibri"/>
                <a:cs typeface="B Mitra"/>
              </a:rPr>
              <a:t>تبيين آثار و دستاوردهاي اجتماع مردم در نماز هاي جماعت ، ترويج سخنراني ها و برنامه هاي مسجد محور محلات خصوصا روستا ها و شهر هاي دور افتاده كشور </a:t>
            </a:r>
            <a:endParaRPr lang="en-US" sz="1400" dirty="0">
              <a:ea typeface="Calibri"/>
              <a:cs typeface="Arial"/>
            </a:endParaRPr>
          </a:p>
          <a:p>
            <a:pPr algn="justLow" rtl="1">
              <a:lnSpc>
                <a:spcPct val="115000"/>
              </a:lnSpc>
              <a:spcAft>
                <a:spcPts val="1000"/>
              </a:spcAft>
              <a:defRPr/>
            </a:pPr>
            <a:r>
              <a:rPr lang="fa-IR" b="1" dirty="0">
                <a:ea typeface="Calibri"/>
                <a:cs typeface="B Mitra"/>
              </a:rPr>
              <a:t>ج: </a:t>
            </a:r>
            <a:r>
              <a:rPr lang="fa-IR" dirty="0">
                <a:ea typeface="Calibri"/>
                <a:cs typeface="B Mitra"/>
              </a:rPr>
              <a:t>نمايش تلاوت هاي خانگي و يا قوميتي ازسراسر كشور </a:t>
            </a:r>
            <a:endParaRPr lang="en-US" sz="1400" dirty="0">
              <a:ea typeface="Calibri"/>
              <a:cs typeface="Arial"/>
            </a:endParaRPr>
          </a:p>
          <a:p>
            <a:pPr algn="justLow" rtl="1">
              <a:lnSpc>
                <a:spcPct val="115000"/>
              </a:lnSpc>
              <a:spcAft>
                <a:spcPts val="1000"/>
              </a:spcAft>
              <a:defRPr/>
            </a:pPr>
            <a:r>
              <a:rPr lang="fa-IR" b="1" dirty="0">
                <a:ea typeface="Calibri"/>
                <a:cs typeface="B Mitra"/>
              </a:rPr>
              <a:t>د: </a:t>
            </a:r>
            <a:r>
              <a:rPr lang="fa-IR" dirty="0">
                <a:ea typeface="Calibri"/>
                <a:cs typeface="B Mitra"/>
              </a:rPr>
              <a:t>توجه به جدول پخش جامع شبكه ها نسبت به تلاوت و ايجاد كمربند تلاوت در طول 24 ساعت </a:t>
            </a:r>
            <a:endParaRPr lang="en-US" sz="1400" dirty="0">
              <a:ea typeface="Calibri"/>
              <a:cs typeface="Arial"/>
            </a:endParaRPr>
          </a:p>
          <a:p>
            <a:pPr algn="justLow" rtl="1">
              <a:lnSpc>
                <a:spcPct val="115000"/>
              </a:lnSpc>
              <a:spcAft>
                <a:spcPts val="1000"/>
              </a:spcAft>
              <a:defRPr/>
            </a:pPr>
            <a:r>
              <a:rPr lang="fa-IR" b="1" dirty="0">
                <a:ea typeface="Calibri"/>
                <a:cs typeface="B Mitra"/>
              </a:rPr>
              <a:t>ه. </a:t>
            </a:r>
            <a:r>
              <a:rPr lang="fa-IR" dirty="0">
                <a:ea typeface="Calibri"/>
                <a:cs typeface="B Mitra"/>
              </a:rPr>
              <a:t>تنظيم جدول پخش جامع نسبت به نمازهاي يوميه و ضابطه مند كردن پخش نماز ها با تاكيد بر صنوفي كه در ايام ماه رمضان و تعطيلات نوروز خدمات ارائه مي دهند </a:t>
            </a:r>
            <a:endParaRPr lang="en-US" sz="1400" dirty="0">
              <a:ea typeface="Calibri"/>
              <a:cs typeface="Arial"/>
            </a:endParaRPr>
          </a:p>
          <a:p>
            <a:pPr algn="justLow" rtl="1">
              <a:lnSpc>
                <a:spcPct val="115000"/>
              </a:lnSpc>
              <a:spcAft>
                <a:spcPts val="1000"/>
              </a:spcAft>
              <a:defRPr/>
            </a:pPr>
            <a:r>
              <a:rPr lang="fa-IR" b="1" dirty="0">
                <a:ea typeface="Calibri"/>
                <a:cs typeface="B Mitra"/>
              </a:rPr>
              <a:t>و: </a:t>
            </a:r>
            <a:r>
              <a:rPr lang="fa-IR" dirty="0">
                <a:ea typeface="Calibri"/>
                <a:cs typeface="B Mitra"/>
              </a:rPr>
              <a:t>استفاده از كارشناسان و سخنران ها بايد به تائيد شوراي معارف معاونت برسد و سعي شود از تنوع كارشناسان و سخنرانان استفاده موثر گردد.</a:t>
            </a:r>
          </a:p>
          <a:p>
            <a:pPr algn="justLow" rtl="1">
              <a:lnSpc>
                <a:spcPct val="115000"/>
              </a:lnSpc>
              <a:spcAft>
                <a:spcPts val="1000"/>
              </a:spcAft>
              <a:defRPr/>
            </a:pPr>
            <a:endParaRPr lang="en-US" sz="1400" dirty="0">
              <a:ea typeface="Calibri"/>
              <a:cs typeface="Arial"/>
            </a:endParaRPr>
          </a:p>
        </p:txBody>
      </p:sp>
    </p:spTree>
    <p:extLst>
      <p:ext uri="{BB962C8B-B14F-4D97-AF65-F5344CB8AC3E}">
        <p14:creationId xmlns:p14="http://schemas.microsoft.com/office/powerpoint/2010/main" val="4240606387"/>
      </p:ext>
    </p:extLst>
  </p:cSld>
  <p:clrMapOvr>
    <a:masterClrMapping/>
  </p:clrMapOvr>
  <p:transition spd="slow">
    <p:cove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50718" y="866775"/>
            <a:ext cx="10962409" cy="3467616"/>
          </a:xfrm>
          <a:prstGeom prst="rect">
            <a:avLst/>
          </a:prstGeom>
          <a:solidFill>
            <a:schemeClr val="accent4">
              <a:lumMod val="20000"/>
              <a:lumOff val="80000"/>
            </a:schemeClr>
          </a:solidFill>
          <a:ln w="19050">
            <a:solidFill>
              <a:srgbClr val="947556"/>
            </a:solidFill>
          </a:ln>
          <a:effectLst>
            <a:innerShdw blurRad="63500" dist="50800" dir="8100000">
              <a:prstClr val="black">
                <a:alpha val="50000"/>
              </a:prstClr>
            </a:innerShdw>
          </a:effectLst>
        </p:spPr>
        <p:style>
          <a:lnRef idx="2">
            <a:schemeClr val="accent6"/>
          </a:lnRef>
          <a:fillRef idx="1">
            <a:schemeClr val="lt1"/>
          </a:fillRef>
          <a:effectRef idx="0">
            <a:schemeClr val="accent6"/>
          </a:effectRef>
          <a:fontRef idx="minor">
            <a:schemeClr val="dk1"/>
          </a:fontRef>
        </p:style>
        <p:txBody>
          <a:bodyPr>
            <a:spAutoFit/>
          </a:bodyPr>
          <a:lstStyle/>
          <a:p>
            <a:pPr algn="justLow" rtl="1">
              <a:lnSpc>
                <a:spcPct val="115000"/>
              </a:lnSpc>
              <a:spcAft>
                <a:spcPts val="1000"/>
              </a:spcAft>
              <a:defRPr/>
            </a:pPr>
            <a:endParaRPr lang="fa-IR" dirty="0">
              <a:ea typeface="Calibri"/>
              <a:cs typeface="B Titr"/>
            </a:endParaRPr>
          </a:p>
          <a:p>
            <a:pPr algn="justLow" rtl="1">
              <a:lnSpc>
                <a:spcPct val="115000"/>
              </a:lnSpc>
              <a:spcAft>
                <a:spcPts val="1000"/>
              </a:spcAft>
              <a:defRPr/>
            </a:pPr>
            <a:r>
              <a:rPr lang="fa-IR" dirty="0">
                <a:ea typeface="Calibri"/>
                <a:cs typeface="B Titr"/>
              </a:rPr>
              <a:t>سياست هاي اجرايي شبكه هاي راديويي (2)</a:t>
            </a:r>
            <a:endParaRPr lang="en-US" sz="1400" dirty="0">
              <a:ea typeface="Calibri"/>
              <a:cs typeface="Arial"/>
            </a:endParaRPr>
          </a:p>
          <a:p>
            <a:pPr algn="justLow" rtl="1">
              <a:lnSpc>
                <a:spcPct val="115000"/>
              </a:lnSpc>
              <a:spcAft>
                <a:spcPts val="1000"/>
              </a:spcAft>
              <a:defRPr/>
            </a:pPr>
            <a:r>
              <a:rPr lang="fa-IR" b="1" dirty="0">
                <a:ea typeface="Calibri"/>
                <a:cs typeface="B Mitra"/>
              </a:rPr>
              <a:t>ز: </a:t>
            </a:r>
            <a:r>
              <a:rPr lang="fa-IR" dirty="0">
                <a:ea typeface="Calibri"/>
                <a:cs typeface="B Mitra"/>
              </a:rPr>
              <a:t>امتداد پيام ويژه برنامه ها در فضاي مجازي و شبكه هاي اجتماعي </a:t>
            </a:r>
          </a:p>
          <a:p>
            <a:pPr algn="justLow" rtl="1">
              <a:lnSpc>
                <a:spcPct val="115000"/>
              </a:lnSpc>
              <a:spcAft>
                <a:spcPts val="1000"/>
              </a:spcAft>
              <a:defRPr/>
            </a:pPr>
            <a:r>
              <a:rPr lang="fa-IR" b="1" dirty="0">
                <a:ea typeface="Calibri"/>
                <a:cs typeface="B Mitra"/>
              </a:rPr>
              <a:t>ح: </a:t>
            </a:r>
            <a:r>
              <a:rPr lang="fa-IR" dirty="0">
                <a:ea typeface="Calibri"/>
                <a:cs typeface="B Mitra"/>
              </a:rPr>
              <a:t>تنوع مكاني پخش مراسم شب هاي قدر </a:t>
            </a:r>
          </a:p>
          <a:p>
            <a:pPr algn="justLow" rtl="1">
              <a:lnSpc>
                <a:spcPct val="115000"/>
              </a:lnSpc>
              <a:spcAft>
                <a:spcPts val="1000"/>
              </a:spcAft>
              <a:defRPr/>
            </a:pPr>
            <a:r>
              <a:rPr lang="fa-IR" b="1" dirty="0">
                <a:ea typeface="Calibri"/>
                <a:cs typeface="B Mitra"/>
              </a:rPr>
              <a:t>ط: </a:t>
            </a:r>
            <a:r>
              <a:rPr lang="fa-IR" dirty="0">
                <a:ea typeface="Calibri"/>
                <a:cs typeface="B Mitra"/>
              </a:rPr>
              <a:t>لزوم رعايت تداخل مناسبت اي شمسي و قمري بالاخص  13 نوروزكه مصادف با 21 رمضان است ؛</a:t>
            </a:r>
            <a:endParaRPr lang="en-US" sz="1400" dirty="0">
              <a:ea typeface="Calibri"/>
              <a:cs typeface="Arial"/>
            </a:endParaRPr>
          </a:p>
          <a:p>
            <a:pPr algn="justLow" rtl="1">
              <a:lnSpc>
                <a:spcPct val="115000"/>
              </a:lnSpc>
              <a:spcAft>
                <a:spcPts val="1000"/>
              </a:spcAft>
              <a:defRPr/>
            </a:pPr>
            <a:r>
              <a:rPr lang="fa-IR" b="1" dirty="0">
                <a:ea typeface="Calibri"/>
                <a:cs typeface="B Mitra"/>
              </a:rPr>
              <a:t>ي: </a:t>
            </a:r>
            <a:r>
              <a:rPr lang="fa-IR" dirty="0">
                <a:ea typeface="Calibri"/>
                <a:cs typeface="B Mitra"/>
              </a:rPr>
              <a:t>ايجاد توازن بين برنامه هاي رمضاني و نوروزي ؛ توجه ويژه به نشاط و شادي خصوصا در ايام عيد</a:t>
            </a:r>
            <a:endParaRPr lang="en-US" sz="1400" dirty="0">
              <a:ea typeface="Calibri"/>
              <a:cs typeface="Arial"/>
            </a:endParaRPr>
          </a:p>
          <a:p>
            <a:pPr algn="justLow" rtl="1">
              <a:lnSpc>
                <a:spcPct val="115000"/>
              </a:lnSpc>
              <a:spcAft>
                <a:spcPts val="1000"/>
              </a:spcAft>
              <a:defRPr/>
            </a:pPr>
            <a:r>
              <a:rPr lang="fa-IR" b="1" dirty="0">
                <a:ea typeface="Calibri"/>
                <a:cs typeface="B Mitra"/>
              </a:rPr>
              <a:t>ك : </a:t>
            </a:r>
            <a:r>
              <a:rPr lang="fa-IR" dirty="0">
                <a:ea typeface="Calibri"/>
                <a:cs typeface="B Mitra"/>
              </a:rPr>
              <a:t>تمركز كليه شبكه ها راديويي به يك پويش هم گير به منظور ايجاد همدلي و مواسات ؛</a:t>
            </a:r>
          </a:p>
          <a:p>
            <a:pPr algn="justLow" rtl="1">
              <a:lnSpc>
                <a:spcPct val="115000"/>
              </a:lnSpc>
              <a:spcAft>
                <a:spcPts val="1000"/>
              </a:spcAft>
              <a:defRPr/>
            </a:pPr>
            <a:endParaRPr lang="en-US" sz="1400" dirty="0">
              <a:ea typeface="Calibri"/>
              <a:cs typeface="Arial"/>
            </a:endParaRPr>
          </a:p>
        </p:txBody>
      </p:sp>
    </p:spTree>
    <p:extLst>
      <p:ext uri="{BB962C8B-B14F-4D97-AF65-F5344CB8AC3E}">
        <p14:creationId xmlns:p14="http://schemas.microsoft.com/office/powerpoint/2010/main" val="3644661859"/>
      </p:ext>
    </p:extLst>
  </p:cSld>
  <p:clrMapOvr>
    <a:masterClrMapping/>
  </p:clrMapOvr>
  <p:transition spd="slow">
    <p:checke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1818" y="909005"/>
            <a:ext cx="11323638" cy="5772349"/>
          </a:xfrm>
          <a:prstGeom prst="rect">
            <a:avLst/>
          </a:prstGeom>
          <a:solidFill>
            <a:schemeClr val="accent4">
              <a:lumMod val="20000"/>
              <a:lumOff val="80000"/>
            </a:schemeClr>
          </a:solidFill>
          <a:ln w="38100">
            <a:solidFill>
              <a:srgbClr val="947556"/>
            </a:solidFill>
          </a:ln>
          <a:effectLst>
            <a:innerShdw blurRad="63500" dist="50800" dir="8100000">
              <a:prstClr val="black">
                <a:alpha val="50000"/>
              </a:prstClr>
            </a:innerShdw>
          </a:effectLst>
        </p:spPr>
        <p:style>
          <a:lnRef idx="2">
            <a:schemeClr val="accent6"/>
          </a:lnRef>
          <a:fillRef idx="1">
            <a:schemeClr val="lt1"/>
          </a:fillRef>
          <a:effectRef idx="0">
            <a:schemeClr val="accent6"/>
          </a:effectRef>
          <a:fontRef idx="minor">
            <a:schemeClr val="dk1"/>
          </a:fontRef>
        </p:style>
        <p:txBody>
          <a:bodyPr>
            <a:spAutoFit/>
          </a:bodyPr>
          <a:lstStyle/>
          <a:p>
            <a:pPr algn="justLow" rtl="1">
              <a:lnSpc>
                <a:spcPct val="115000"/>
              </a:lnSpc>
              <a:spcAft>
                <a:spcPts val="1000"/>
              </a:spcAft>
              <a:defRPr/>
            </a:pPr>
            <a:endParaRPr lang="fa-IR" dirty="0">
              <a:ea typeface="Calibri"/>
              <a:cs typeface="B Titr"/>
            </a:endParaRPr>
          </a:p>
          <a:p>
            <a:pPr algn="justLow" rtl="1">
              <a:lnSpc>
                <a:spcPct val="115000"/>
              </a:lnSpc>
              <a:spcAft>
                <a:spcPts val="1000"/>
              </a:spcAft>
              <a:defRPr/>
            </a:pPr>
            <a:r>
              <a:rPr lang="fa-IR" dirty="0">
                <a:ea typeface="Calibri"/>
                <a:cs typeface="B Titr"/>
              </a:rPr>
              <a:t>راهبرد ها متناسب با سياست «الف» : مواسات و همدلي مومنانه و خدمت به خلق الله</a:t>
            </a:r>
          </a:p>
          <a:p>
            <a:pPr algn="justLow" rtl="1">
              <a:lnSpc>
                <a:spcPct val="115000"/>
              </a:lnSpc>
              <a:spcAft>
                <a:spcPts val="1000"/>
              </a:spcAft>
              <a:defRPr/>
            </a:pPr>
            <a:r>
              <a:rPr lang="fa-IR" dirty="0">
                <a:ea typeface="Calibri"/>
                <a:cs typeface="B Mitra" pitchFamily="2" charset="-78"/>
              </a:rPr>
              <a:t>1. تبيين سيره و سخنان معصومان عليهم السلام درباره جايگاه و نقش همدلي و مواسات </a:t>
            </a:r>
          </a:p>
          <a:p>
            <a:pPr algn="justLow" rtl="1">
              <a:lnSpc>
                <a:spcPct val="115000"/>
              </a:lnSpc>
              <a:spcAft>
                <a:spcPts val="1000"/>
              </a:spcAft>
              <a:defRPr/>
            </a:pPr>
            <a:r>
              <a:rPr lang="fa-IR" dirty="0">
                <a:ea typeface="Calibri"/>
                <a:cs typeface="B Mitra" pitchFamily="2" charset="-78"/>
              </a:rPr>
              <a:t>2. توجه وي‍ژه به ابعاد همدلي و مواسات متناسب با ماموريت شبكه ها </a:t>
            </a:r>
          </a:p>
          <a:p>
            <a:pPr algn="justLow" rtl="1">
              <a:lnSpc>
                <a:spcPct val="115000"/>
              </a:lnSpc>
              <a:spcAft>
                <a:spcPts val="1000"/>
              </a:spcAft>
              <a:defRPr/>
            </a:pPr>
            <a:r>
              <a:rPr lang="fa-IR" dirty="0">
                <a:ea typeface="Calibri"/>
                <a:cs typeface="B Mitra" pitchFamily="2" charset="-78"/>
              </a:rPr>
              <a:t>3. تبيين مسوليت اجتماعي آحاد ملت در مقابل همديگر </a:t>
            </a:r>
          </a:p>
          <a:p>
            <a:pPr algn="justLow" rtl="1">
              <a:lnSpc>
                <a:spcPct val="115000"/>
              </a:lnSpc>
              <a:spcAft>
                <a:spcPts val="1000"/>
              </a:spcAft>
              <a:defRPr/>
            </a:pPr>
            <a:r>
              <a:rPr lang="fa-IR" dirty="0">
                <a:ea typeface="Calibri"/>
                <a:cs typeface="B Mitra" pitchFamily="2" charset="-78"/>
              </a:rPr>
              <a:t>4. امر به معروف و نهي از منكر در راستاي مواسات و همدلي </a:t>
            </a:r>
          </a:p>
          <a:p>
            <a:pPr algn="justLow" rtl="1">
              <a:lnSpc>
                <a:spcPct val="115000"/>
              </a:lnSpc>
              <a:spcAft>
                <a:spcPts val="1000"/>
              </a:spcAft>
              <a:defRPr/>
            </a:pPr>
            <a:r>
              <a:rPr lang="fa-IR" dirty="0">
                <a:ea typeface="Calibri"/>
                <a:cs typeface="B Mitra" pitchFamily="2" charset="-78"/>
              </a:rPr>
              <a:t>5. ارائه راهكار و الگوهاي كاربردي براي خلق فضاي همدلي در كشور با توجه به توطئه تفرقه دشمنان</a:t>
            </a:r>
          </a:p>
          <a:p>
            <a:pPr algn="justLow" rtl="1">
              <a:lnSpc>
                <a:spcPct val="115000"/>
              </a:lnSpc>
              <a:spcAft>
                <a:spcPts val="1000"/>
              </a:spcAft>
              <a:defRPr/>
            </a:pPr>
            <a:r>
              <a:rPr lang="fa-IR" dirty="0">
                <a:ea typeface="Calibri"/>
                <a:cs typeface="B Mitra" pitchFamily="2" charset="-78"/>
              </a:rPr>
              <a:t>6. تبيين زندگي اصحاب و ياران امامان معصوم عليهم السلام و برداشت نكته‌هاي اخلاقي در زمينه موضوع سال</a:t>
            </a:r>
          </a:p>
          <a:p>
            <a:pPr algn="justLow" rtl="1">
              <a:lnSpc>
                <a:spcPct val="115000"/>
              </a:lnSpc>
              <a:spcAft>
                <a:spcPts val="1000"/>
              </a:spcAft>
              <a:defRPr/>
            </a:pPr>
            <a:r>
              <a:rPr lang="fa-IR" dirty="0">
                <a:ea typeface="Calibri"/>
                <a:cs typeface="B Mitra" pitchFamily="2" charset="-78"/>
              </a:rPr>
              <a:t>7. الگوسازي از خيرين در صنوف مختلف و توجه به كيفيت كار مومنانه </a:t>
            </a:r>
          </a:p>
          <a:p>
            <a:pPr algn="justLow" rtl="1">
              <a:lnSpc>
                <a:spcPct val="115000"/>
              </a:lnSpc>
              <a:spcAft>
                <a:spcPts val="1000"/>
              </a:spcAft>
              <a:defRPr/>
            </a:pPr>
            <a:r>
              <a:rPr lang="fa-IR" dirty="0">
                <a:ea typeface="Calibri"/>
                <a:cs typeface="B Mitra" pitchFamily="2" charset="-78"/>
              </a:rPr>
              <a:t>8. تأكيد بر همدلي و مواسات با توجه به نهج‌البلاغه؛ خصوصا همدلي و موسات حاكمان نسبت به رعيت </a:t>
            </a:r>
          </a:p>
          <a:p>
            <a:pPr algn="justLow" rtl="1">
              <a:lnSpc>
                <a:spcPct val="115000"/>
              </a:lnSpc>
              <a:spcAft>
                <a:spcPts val="1000"/>
              </a:spcAft>
              <a:defRPr/>
            </a:pPr>
            <a:r>
              <a:rPr lang="fa-IR" dirty="0">
                <a:ea typeface="Calibri"/>
                <a:cs typeface="B Mitra" pitchFamily="2" charset="-78"/>
              </a:rPr>
              <a:t>9. تبيين همدلي و مواسات در  رساله حقوق امام سجاد عليه السلام </a:t>
            </a:r>
          </a:p>
          <a:p>
            <a:pPr algn="justLow" rtl="1">
              <a:lnSpc>
                <a:spcPct val="115000"/>
              </a:lnSpc>
              <a:spcAft>
                <a:spcPts val="1000"/>
              </a:spcAft>
              <a:defRPr/>
            </a:pPr>
            <a:r>
              <a:rPr lang="fa-IR" dirty="0">
                <a:ea typeface="Calibri"/>
                <a:cs typeface="B Mitra" pitchFamily="2" charset="-78"/>
              </a:rPr>
              <a:t>10. پوشش همدلي مومنانه گروه هاي جهادي در سراسر كشور خصوصا دانشجويان </a:t>
            </a:r>
          </a:p>
          <a:p>
            <a:pPr algn="justLow" rtl="1">
              <a:lnSpc>
                <a:spcPct val="115000"/>
              </a:lnSpc>
              <a:spcAft>
                <a:spcPts val="1000"/>
              </a:spcAft>
              <a:defRPr/>
            </a:pPr>
            <a:endParaRPr lang="fa-IR" dirty="0">
              <a:ea typeface="Calibri"/>
              <a:cs typeface="B Mitra" pitchFamily="2" charset="-78"/>
            </a:endParaRPr>
          </a:p>
        </p:txBody>
      </p:sp>
      <p:sp>
        <p:nvSpPr>
          <p:cNvPr id="3" name="Rectangle 2"/>
          <p:cNvSpPr/>
          <p:nvPr/>
        </p:nvSpPr>
        <p:spPr>
          <a:xfrm>
            <a:off x="4140200" y="254504"/>
            <a:ext cx="3781425" cy="411163"/>
          </a:xfrm>
          <a:prstGeom prst="rect">
            <a:avLst/>
          </a:prstGeom>
          <a:solidFill>
            <a:schemeClr val="accent4">
              <a:lumMod val="20000"/>
              <a:lumOff val="80000"/>
            </a:schemeClr>
          </a:solidFill>
          <a:ln w="38100">
            <a:solidFill>
              <a:srgbClr val="947556"/>
            </a:solidFill>
          </a:ln>
          <a:effectLst>
            <a:innerShdw blurRad="63500" dist="50800" dir="8100000">
              <a:prstClr val="black">
                <a:alpha val="50000"/>
              </a:prstClr>
            </a:innerShdw>
          </a:effectLst>
        </p:spPr>
        <p:txBody>
          <a:bodyPr wrap="none">
            <a:spAutoFit/>
          </a:bodyPr>
          <a:lstStyle/>
          <a:p>
            <a:pPr algn="justLow" rtl="1">
              <a:lnSpc>
                <a:spcPct val="115000"/>
              </a:lnSpc>
              <a:spcAft>
                <a:spcPts val="1000"/>
              </a:spcAft>
              <a:defRPr/>
            </a:pPr>
            <a:r>
              <a:rPr lang="fa-IR" dirty="0">
                <a:ea typeface="Calibri"/>
                <a:cs typeface="B Titr"/>
              </a:rPr>
              <a:t>راهبردهاي برنامه سازي متناسب با سياست ها </a:t>
            </a:r>
          </a:p>
        </p:txBody>
      </p:sp>
    </p:spTree>
    <p:extLst>
      <p:ext uri="{BB962C8B-B14F-4D97-AF65-F5344CB8AC3E}">
        <p14:creationId xmlns:p14="http://schemas.microsoft.com/office/powerpoint/2010/main" val="2400784244"/>
      </p:ext>
    </p:extLst>
  </p:cSld>
  <p:clrMapOvr>
    <a:masterClrMapping/>
  </p:clrMapOvr>
  <p:transition spd="slow">
    <p:blinds dir="vert"/>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3250" y="2560638"/>
            <a:ext cx="9925050" cy="3538405"/>
          </a:xfrm>
          <a:prstGeom prst="rect">
            <a:avLst/>
          </a:prstGeom>
          <a:solidFill>
            <a:schemeClr val="accent4">
              <a:lumMod val="20000"/>
              <a:lumOff val="80000"/>
            </a:schemeClr>
          </a:solidFill>
          <a:ln w="38100">
            <a:solidFill>
              <a:srgbClr val="947556"/>
            </a:solidFill>
          </a:ln>
          <a:effectLst>
            <a:glow>
              <a:schemeClr val="accent1">
                <a:alpha val="40000"/>
              </a:schemeClr>
            </a:glow>
            <a:innerShdw blurRad="63500" dist="50800" dir="8100000">
              <a:prstClr val="black">
                <a:alpha val="50000"/>
              </a:prstClr>
            </a:innerShdw>
            <a:reflection endPos="0" dir="5400000" sy="-100000" algn="bl" rotWithShape="0"/>
          </a:effectLst>
        </p:spPr>
        <p:style>
          <a:lnRef idx="2">
            <a:schemeClr val="accent6"/>
          </a:lnRef>
          <a:fillRef idx="1">
            <a:schemeClr val="lt1"/>
          </a:fillRef>
          <a:effectRef idx="0">
            <a:schemeClr val="accent6"/>
          </a:effectRef>
          <a:fontRef idx="minor">
            <a:schemeClr val="dk1"/>
          </a:fontRef>
        </p:style>
        <p:txBody>
          <a:bodyPr>
            <a:spAutoFit/>
          </a:bodyPr>
          <a:lstStyle/>
          <a:p>
            <a:pPr algn="justLow" rtl="1">
              <a:lnSpc>
                <a:spcPct val="115000"/>
              </a:lnSpc>
              <a:spcAft>
                <a:spcPts val="1000"/>
              </a:spcAft>
              <a:defRPr/>
            </a:pPr>
            <a:endParaRPr lang="fa-IR" dirty="0">
              <a:ea typeface="Calibri"/>
              <a:cs typeface="B Titr" pitchFamily="2" charset="-78"/>
            </a:endParaRPr>
          </a:p>
          <a:p>
            <a:pPr algn="justLow" rtl="1">
              <a:lnSpc>
                <a:spcPct val="115000"/>
              </a:lnSpc>
              <a:spcAft>
                <a:spcPts val="1000"/>
              </a:spcAft>
              <a:defRPr/>
            </a:pPr>
            <a:r>
              <a:rPr lang="fa-IR" dirty="0">
                <a:ea typeface="Calibri"/>
                <a:cs typeface="B Titr" pitchFamily="2" charset="-78"/>
              </a:rPr>
              <a:t>راهبرد ها متناسب با سياست «ب»: ترويج فرهنگ و آداب مهرباني و سنت هاي پرشكوه ايراني </a:t>
            </a:r>
          </a:p>
          <a:p>
            <a:pPr algn="justLow" rtl="1">
              <a:lnSpc>
                <a:spcPct val="115000"/>
              </a:lnSpc>
              <a:spcAft>
                <a:spcPts val="1000"/>
              </a:spcAft>
              <a:defRPr/>
            </a:pPr>
            <a:r>
              <a:rPr lang="fa-IR" dirty="0">
                <a:ea typeface="Calibri"/>
                <a:cs typeface="B Mitra" pitchFamily="2" charset="-78"/>
              </a:rPr>
              <a:t>1. توجه به لحظه سال تحويل و تنوع در ساختار و محتوا متناسب با ماه رمضان و نوروز </a:t>
            </a:r>
          </a:p>
          <a:p>
            <a:pPr algn="justLow" rtl="1">
              <a:lnSpc>
                <a:spcPct val="115000"/>
              </a:lnSpc>
              <a:spcAft>
                <a:spcPts val="1000"/>
              </a:spcAft>
              <a:defRPr/>
            </a:pPr>
            <a:r>
              <a:rPr lang="fa-IR" dirty="0">
                <a:ea typeface="Calibri"/>
                <a:cs typeface="B Mitra" pitchFamily="2" charset="-78"/>
              </a:rPr>
              <a:t>2. تبيين صله رحم در سنت اسلامي و ايراني </a:t>
            </a:r>
          </a:p>
          <a:p>
            <a:pPr algn="justLow" rtl="1">
              <a:lnSpc>
                <a:spcPct val="115000"/>
              </a:lnSpc>
              <a:spcAft>
                <a:spcPts val="1000"/>
              </a:spcAft>
              <a:defRPr/>
            </a:pPr>
            <a:r>
              <a:rPr lang="fa-IR" dirty="0">
                <a:ea typeface="Calibri"/>
                <a:cs typeface="B Mitra" pitchFamily="2" charset="-78"/>
              </a:rPr>
              <a:t>3. نگاه وي‍ژه به پاسداشت بزرگان فاميل خصوصا پدربزرگ ها و مادر بزرگ ها </a:t>
            </a:r>
          </a:p>
          <a:p>
            <a:pPr algn="justLow" rtl="1">
              <a:lnSpc>
                <a:spcPct val="115000"/>
              </a:lnSpc>
              <a:spcAft>
                <a:spcPts val="1000"/>
              </a:spcAft>
              <a:defRPr/>
            </a:pPr>
            <a:r>
              <a:rPr lang="fa-IR" dirty="0">
                <a:ea typeface="Calibri"/>
                <a:cs typeface="B Mitra" pitchFamily="2" charset="-78"/>
              </a:rPr>
              <a:t>4. خوانش كتاب ،خصوصا كتاب هاي و ادبيات اصيل ايراني (پاسداشت شعر و قصه)</a:t>
            </a:r>
          </a:p>
          <a:p>
            <a:pPr marL="342900" indent="-342900" algn="justLow" rtl="1">
              <a:lnSpc>
                <a:spcPct val="115000"/>
              </a:lnSpc>
              <a:spcAft>
                <a:spcPts val="1000"/>
              </a:spcAft>
              <a:buFontTx/>
              <a:buAutoNum type="arabicPeriod" startAt="5"/>
              <a:defRPr/>
            </a:pPr>
            <a:r>
              <a:rPr lang="fa-IR" dirty="0">
                <a:ea typeface="Calibri"/>
                <a:cs typeface="B Mitra" pitchFamily="2" charset="-78"/>
              </a:rPr>
              <a:t>لزوم بازنمايي ادبيات و فرهنگ آداب و رسوم اقوام ايراني </a:t>
            </a:r>
          </a:p>
          <a:p>
            <a:pPr algn="justLow" rtl="1">
              <a:lnSpc>
                <a:spcPct val="115000"/>
              </a:lnSpc>
              <a:spcAft>
                <a:spcPts val="1000"/>
              </a:spcAft>
              <a:defRPr/>
            </a:pPr>
            <a:endParaRPr lang="fa-IR" dirty="0">
              <a:ea typeface="Calibri"/>
              <a:cs typeface="B Mitra" pitchFamily="2" charset="-78"/>
            </a:endParaRPr>
          </a:p>
        </p:txBody>
      </p:sp>
      <p:sp>
        <p:nvSpPr>
          <p:cNvPr id="3" name="Rectangle 2"/>
          <p:cNvSpPr/>
          <p:nvPr/>
        </p:nvSpPr>
        <p:spPr>
          <a:xfrm>
            <a:off x="3754438" y="1466850"/>
            <a:ext cx="3783012" cy="411163"/>
          </a:xfrm>
          <a:prstGeom prst="rect">
            <a:avLst/>
          </a:prstGeom>
          <a:solidFill>
            <a:schemeClr val="accent4">
              <a:lumMod val="20000"/>
              <a:lumOff val="80000"/>
            </a:schemeClr>
          </a:solidFill>
          <a:ln w="38100">
            <a:solidFill>
              <a:srgbClr val="947556"/>
            </a:solidFill>
          </a:ln>
          <a:effectLst>
            <a:innerShdw blurRad="63500" dist="50800" dir="8100000">
              <a:prstClr val="black">
                <a:alpha val="50000"/>
              </a:prstClr>
            </a:innerShdw>
          </a:effectLst>
        </p:spPr>
        <p:txBody>
          <a:bodyPr wrap="none">
            <a:spAutoFit/>
          </a:bodyPr>
          <a:lstStyle/>
          <a:p>
            <a:pPr algn="justLow" rtl="1">
              <a:lnSpc>
                <a:spcPct val="115000"/>
              </a:lnSpc>
              <a:spcAft>
                <a:spcPts val="1000"/>
              </a:spcAft>
              <a:defRPr/>
            </a:pPr>
            <a:r>
              <a:rPr lang="fa-IR" dirty="0">
                <a:ea typeface="Calibri"/>
                <a:cs typeface="B Titr"/>
              </a:rPr>
              <a:t>راهبردهاي برنامه سازي متناسب با سياست ها </a:t>
            </a:r>
          </a:p>
        </p:txBody>
      </p:sp>
    </p:spTree>
    <p:extLst>
      <p:ext uri="{BB962C8B-B14F-4D97-AF65-F5344CB8AC3E}">
        <p14:creationId xmlns:p14="http://schemas.microsoft.com/office/powerpoint/2010/main" val="1930686527"/>
      </p:ext>
    </p:extLst>
  </p:cSld>
  <p:clrMapOvr>
    <a:masterClrMapping/>
  </p:clrMapOvr>
  <p:transition spd="slow">
    <p:blinds dir="vert"/>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70365" y="2432627"/>
            <a:ext cx="9466117" cy="2308324"/>
          </a:xfrm>
          <a:prstGeom prst="rect">
            <a:avLst/>
          </a:prstGeom>
          <a:solidFill>
            <a:schemeClr val="accent4">
              <a:lumMod val="20000"/>
              <a:lumOff val="80000"/>
            </a:schemeClr>
          </a:solidFill>
          <a:ln w="38100">
            <a:solidFill>
              <a:schemeClr val="accent4">
                <a:lumMod val="75000"/>
              </a:schemeClr>
            </a:solidFill>
          </a:ln>
          <a:effectLst>
            <a:innerShdw blurRad="63500" dist="50800" dir="8100000">
              <a:prstClr val="black">
                <a:alpha val="50000"/>
              </a:prstClr>
            </a:innerShdw>
          </a:effectLst>
        </p:spPr>
        <p:txBody>
          <a:bodyPr>
            <a:spAutoFit/>
          </a:bodyPr>
          <a:lstStyle/>
          <a:p>
            <a:pPr algn="r" rtl="1">
              <a:defRPr/>
            </a:pPr>
            <a:endParaRPr lang="fa-IR" dirty="0">
              <a:cs typeface="B Titr" pitchFamily="2" charset="-78"/>
            </a:endParaRPr>
          </a:p>
          <a:p>
            <a:pPr algn="r" rtl="1">
              <a:defRPr/>
            </a:pPr>
            <a:r>
              <a:rPr lang="fa-IR" dirty="0">
                <a:cs typeface="B Titr" pitchFamily="2" charset="-78"/>
              </a:rPr>
              <a:t>راهبرد ها متناسب با سياست «ج»: فرهنگ سازي صلح و سازش و كمك به حل  مشكلات و مناقشات خانوادگي واجتماعي</a:t>
            </a:r>
          </a:p>
          <a:p>
            <a:pPr algn="r" rtl="1">
              <a:defRPr/>
            </a:pPr>
            <a:endParaRPr lang="fa-IR" dirty="0">
              <a:cs typeface="B Titr" pitchFamily="2" charset="-78"/>
            </a:endParaRPr>
          </a:p>
          <a:p>
            <a:pPr algn="r" rtl="1">
              <a:defRPr/>
            </a:pPr>
            <a:r>
              <a:rPr lang="fa-IR" dirty="0">
                <a:cs typeface="B Mitra" pitchFamily="2" charset="-78"/>
              </a:rPr>
              <a:t>1. ترويج فرهنگ صلح و سازش بر اساس سيره اهل بيت عليهم السلام </a:t>
            </a:r>
          </a:p>
          <a:p>
            <a:pPr algn="r" rtl="1">
              <a:defRPr/>
            </a:pPr>
            <a:r>
              <a:rPr lang="fa-IR" dirty="0">
                <a:cs typeface="B Mitra" pitchFamily="2" charset="-78"/>
              </a:rPr>
              <a:t>2. تبيين سيره صلح و سازش در اقوام ايراني همانند ريش سفيدي ،حريم ايل و طائفه ها</a:t>
            </a:r>
          </a:p>
          <a:p>
            <a:pPr algn="r" rtl="1">
              <a:defRPr/>
            </a:pPr>
            <a:r>
              <a:rPr lang="fa-IR" dirty="0">
                <a:cs typeface="B Mitra" pitchFamily="2" charset="-78"/>
              </a:rPr>
              <a:t>3. معرفي شوراهاي حل اختلاف و دستاورهاي آن </a:t>
            </a:r>
          </a:p>
          <a:p>
            <a:pPr algn="r" rtl="1">
              <a:defRPr/>
            </a:pPr>
            <a:r>
              <a:rPr lang="fa-IR" dirty="0">
                <a:cs typeface="B Mitra" pitchFamily="2" charset="-78"/>
              </a:rPr>
              <a:t>4. معرفي الگو هاي صلح و سازش خصوصا در ميان اقوام </a:t>
            </a:r>
          </a:p>
          <a:p>
            <a:pPr algn="r" rtl="1">
              <a:defRPr/>
            </a:pPr>
            <a:endParaRPr lang="fa-IR" dirty="0">
              <a:cs typeface="B Mitra" pitchFamily="2" charset="-78"/>
            </a:endParaRPr>
          </a:p>
        </p:txBody>
      </p:sp>
      <p:sp>
        <p:nvSpPr>
          <p:cNvPr id="3" name="Rectangle 2"/>
          <p:cNvSpPr/>
          <p:nvPr/>
        </p:nvSpPr>
        <p:spPr>
          <a:xfrm>
            <a:off x="4993697" y="1566717"/>
            <a:ext cx="3781425" cy="411163"/>
          </a:xfrm>
          <a:prstGeom prst="rect">
            <a:avLst/>
          </a:prstGeom>
          <a:solidFill>
            <a:schemeClr val="accent4">
              <a:lumMod val="20000"/>
              <a:lumOff val="80000"/>
            </a:schemeClr>
          </a:solidFill>
          <a:ln w="28575">
            <a:solidFill>
              <a:schemeClr val="accent4">
                <a:lumMod val="75000"/>
              </a:schemeClr>
            </a:solidFill>
          </a:ln>
          <a:effectLst>
            <a:innerShdw blurRad="63500" dist="50800" dir="8100000">
              <a:prstClr val="black">
                <a:alpha val="50000"/>
              </a:prstClr>
            </a:innerShdw>
          </a:effectLst>
        </p:spPr>
        <p:txBody>
          <a:bodyPr wrap="none">
            <a:spAutoFit/>
          </a:bodyPr>
          <a:lstStyle/>
          <a:p>
            <a:pPr algn="justLow" rtl="1">
              <a:lnSpc>
                <a:spcPct val="115000"/>
              </a:lnSpc>
              <a:spcAft>
                <a:spcPts val="1000"/>
              </a:spcAft>
              <a:defRPr/>
            </a:pPr>
            <a:r>
              <a:rPr lang="fa-IR" dirty="0">
                <a:ea typeface="Calibri"/>
                <a:cs typeface="B Titr"/>
              </a:rPr>
              <a:t>راهبردهاي برنامه سازي متناسب با سياست ها </a:t>
            </a:r>
          </a:p>
        </p:txBody>
      </p:sp>
    </p:spTree>
    <p:extLst>
      <p:ext uri="{BB962C8B-B14F-4D97-AF65-F5344CB8AC3E}">
        <p14:creationId xmlns:p14="http://schemas.microsoft.com/office/powerpoint/2010/main" val="4148843535"/>
      </p:ext>
    </p:extLst>
  </p:cSld>
  <p:clrMapOvr>
    <a:masterClrMapping/>
  </p:clrMapOvr>
  <p:transition spd="slow">
    <p:push dir="u"/>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87136" y="1004022"/>
            <a:ext cx="10287000" cy="2862322"/>
          </a:xfrm>
          <a:prstGeom prst="rect">
            <a:avLst/>
          </a:prstGeom>
          <a:solidFill>
            <a:schemeClr val="accent4">
              <a:lumMod val="20000"/>
              <a:lumOff val="80000"/>
            </a:schemeClr>
          </a:solidFill>
          <a:ln w="38100">
            <a:solidFill>
              <a:srgbClr val="947556"/>
            </a:solidFill>
          </a:ln>
          <a:effectLst>
            <a:innerShdw blurRad="50800" dist="63500" dir="9420000">
              <a:prstClr val="black"/>
            </a:innerShdw>
          </a:effectLst>
        </p:spPr>
        <p:txBody>
          <a:bodyPr>
            <a:spAutoFit/>
          </a:bodyPr>
          <a:lstStyle/>
          <a:p>
            <a:pPr algn="r" rtl="1">
              <a:defRPr/>
            </a:pPr>
            <a:endParaRPr lang="fa-IR" dirty="0">
              <a:cs typeface="B Titr" pitchFamily="2" charset="-78"/>
            </a:endParaRPr>
          </a:p>
          <a:p>
            <a:pPr algn="r" rtl="1">
              <a:defRPr/>
            </a:pPr>
            <a:r>
              <a:rPr lang="fa-IR" dirty="0">
                <a:cs typeface="B Titr" pitchFamily="2" charset="-78"/>
              </a:rPr>
              <a:t>راهبرد ها متناسب با سياست «د»: همدلي و وحدت مسلمين ،صبرراهبردي و مقاومت در مقابل نظام سلطه و استكبار </a:t>
            </a:r>
          </a:p>
          <a:p>
            <a:pPr algn="r" rtl="1">
              <a:defRPr/>
            </a:pPr>
            <a:r>
              <a:rPr lang="fa-IR" dirty="0">
                <a:cs typeface="B Mitra" pitchFamily="2" charset="-78"/>
              </a:rPr>
              <a:t>1. بازنمايي آداب و رسوم ماه رمضان در كشورهاي اسلامي </a:t>
            </a:r>
          </a:p>
          <a:p>
            <a:pPr algn="r" rtl="1">
              <a:defRPr/>
            </a:pPr>
            <a:r>
              <a:rPr lang="fa-IR" dirty="0">
                <a:cs typeface="B Mitra" pitchFamily="2" charset="-78"/>
              </a:rPr>
              <a:t>2. توجه ويژه به آداب ماه رمضان در فلسطين اشغالي </a:t>
            </a:r>
          </a:p>
          <a:p>
            <a:pPr algn="r" rtl="1">
              <a:defRPr/>
            </a:pPr>
            <a:r>
              <a:rPr lang="fa-IR" dirty="0">
                <a:cs typeface="B Mitra" pitchFamily="2" charset="-78"/>
              </a:rPr>
              <a:t>3. ترويج فرهنگ صبر و مقاومت در برابر استبداد و استكبار </a:t>
            </a:r>
          </a:p>
          <a:p>
            <a:pPr algn="r" rtl="1">
              <a:defRPr/>
            </a:pPr>
            <a:r>
              <a:rPr lang="fa-IR" dirty="0">
                <a:cs typeface="B Mitra" pitchFamily="2" charset="-78"/>
              </a:rPr>
              <a:t>4. پاس داشت شهداي مقاومت و ارائه  الگوهاتربيت حماسي در مبارزه با نظام سلطه</a:t>
            </a:r>
          </a:p>
          <a:p>
            <a:pPr algn="r" rtl="1">
              <a:defRPr/>
            </a:pPr>
            <a:r>
              <a:rPr lang="fa-IR" dirty="0">
                <a:cs typeface="B Mitra" pitchFamily="2" charset="-78"/>
              </a:rPr>
              <a:t>5. 6. ايجاد كرسي هاي تلاوت (قران محور همدلي و وحدت مسلمانان در مناطق جبهه مقاومت خصوصا فلسطين و سوريه و يمن و...)</a:t>
            </a:r>
          </a:p>
          <a:p>
            <a:pPr algn="r" rtl="1">
              <a:defRPr/>
            </a:pPr>
            <a:r>
              <a:rPr lang="fa-IR" dirty="0">
                <a:cs typeface="B Mitra" pitchFamily="2" charset="-78"/>
              </a:rPr>
              <a:t>7. گفتگو به انديشمندان جهان اسلام با موضوع تمسك به وحدت كلمه در زير سايه‌ اسلام: مايه استحكام جبهه‌ ايمان و جبهه‌ حق</a:t>
            </a:r>
          </a:p>
          <a:p>
            <a:pPr algn="r" rtl="1">
              <a:defRPr/>
            </a:pPr>
            <a:r>
              <a:rPr lang="fa-IR" dirty="0">
                <a:cs typeface="B Mitra" pitchFamily="2" charset="-78"/>
              </a:rPr>
              <a:t>8. توجه به سير تاريخي نقشه هاي دولت هاي اسكباري در اختلاف و تفرقه بين مسلمانان </a:t>
            </a:r>
          </a:p>
          <a:p>
            <a:pPr algn="r" rtl="1">
              <a:defRPr/>
            </a:pPr>
            <a:endParaRPr lang="fa-IR" dirty="0">
              <a:cs typeface="B Mitra" pitchFamily="2" charset="-78"/>
            </a:endParaRPr>
          </a:p>
        </p:txBody>
      </p:sp>
      <p:sp>
        <p:nvSpPr>
          <p:cNvPr id="3" name="Rectangle 2"/>
          <p:cNvSpPr/>
          <p:nvPr/>
        </p:nvSpPr>
        <p:spPr>
          <a:xfrm>
            <a:off x="4327524" y="292462"/>
            <a:ext cx="3783013" cy="411162"/>
          </a:xfrm>
          <a:prstGeom prst="rect">
            <a:avLst/>
          </a:prstGeom>
          <a:solidFill>
            <a:schemeClr val="accent4">
              <a:lumMod val="20000"/>
              <a:lumOff val="80000"/>
            </a:schemeClr>
          </a:solidFill>
          <a:ln w="38100">
            <a:solidFill>
              <a:srgbClr val="947556"/>
            </a:solidFill>
          </a:ln>
          <a:effectLst>
            <a:innerShdw blurRad="63500" dist="50800" dir="8100000">
              <a:prstClr val="black">
                <a:alpha val="50000"/>
              </a:prstClr>
            </a:innerShdw>
          </a:effectLst>
        </p:spPr>
        <p:txBody>
          <a:bodyPr wrap="none">
            <a:spAutoFit/>
          </a:bodyPr>
          <a:lstStyle/>
          <a:p>
            <a:pPr algn="justLow" rtl="1">
              <a:lnSpc>
                <a:spcPct val="115000"/>
              </a:lnSpc>
              <a:spcAft>
                <a:spcPts val="1000"/>
              </a:spcAft>
              <a:defRPr/>
            </a:pPr>
            <a:r>
              <a:rPr lang="fa-IR" dirty="0">
                <a:ea typeface="Calibri"/>
                <a:cs typeface="B Titr"/>
              </a:rPr>
              <a:t>راهبردهاي برنامه سازي متناسب با سياست ها </a:t>
            </a:r>
          </a:p>
        </p:txBody>
      </p:sp>
    </p:spTree>
    <p:extLst>
      <p:ext uri="{BB962C8B-B14F-4D97-AF65-F5344CB8AC3E}">
        <p14:creationId xmlns:p14="http://schemas.microsoft.com/office/powerpoint/2010/main" val="664785604"/>
      </p:ext>
    </p:extLst>
  </p:cSld>
  <p:clrMapOvr>
    <a:masterClrMapping/>
  </p:clrMapOvr>
  <p:transition spd="slow">
    <p:pull/>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48000" y="2551113"/>
            <a:ext cx="7593013" cy="2031325"/>
          </a:xfrm>
          <a:prstGeom prst="rect">
            <a:avLst/>
          </a:prstGeom>
          <a:solidFill>
            <a:schemeClr val="accent4">
              <a:lumMod val="20000"/>
              <a:lumOff val="80000"/>
            </a:schemeClr>
          </a:solidFill>
          <a:ln w="38100">
            <a:solidFill>
              <a:srgbClr val="947556"/>
            </a:solidFill>
          </a:ln>
          <a:effectLst>
            <a:innerShdw blurRad="63500" dist="50800" dir="8100000">
              <a:prstClr val="black">
                <a:alpha val="50000"/>
              </a:prstClr>
            </a:innerShdw>
          </a:effectLst>
        </p:spPr>
        <p:txBody>
          <a:bodyPr>
            <a:spAutoFit/>
          </a:bodyPr>
          <a:lstStyle/>
          <a:p>
            <a:pPr algn="r" rtl="1">
              <a:defRPr/>
            </a:pPr>
            <a:endParaRPr lang="fa-IR" dirty="0">
              <a:cs typeface="B Titr" pitchFamily="2" charset="-78"/>
            </a:endParaRPr>
          </a:p>
          <a:p>
            <a:pPr algn="r" rtl="1">
              <a:defRPr/>
            </a:pPr>
            <a:r>
              <a:rPr lang="fa-IR" dirty="0">
                <a:cs typeface="B Titr" pitchFamily="2" charset="-78"/>
              </a:rPr>
              <a:t>راهبرد ها متناسب با سياست «و»: ترويج سفره هاي ساده افطار در خانه ها، مساجد و محله ها </a:t>
            </a:r>
          </a:p>
          <a:p>
            <a:pPr marL="342900" indent="-342900" algn="r" rtl="1">
              <a:buFontTx/>
              <a:buAutoNum type="arabicPeriod"/>
              <a:defRPr/>
            </a:pPr>
            <a:r>
              <a:rPr lang="fa-IR" dirty="0">
                <a:cs typeface="B Mitra" pitchFamily="2" charset="-78"/>
              </a:rPr>
              <a:t>ترويج فرهنگ سفره هاي افطاي ساده در خانه ها ،مساجد و محله ها </a:t>
            </a:r>
          </a:p>
          <a:p>
            <a:pPr marL="342900" indent="-342900" algn="r" rtl="1">
              <a:buFontTx/>
              <a:buAutoNum type="arabicPeriod"/>
              <a:defRPr/>
            </a:pPr>
            <a:r>
              <a:rPr lang="fa-IR" dirty="0">
                <a:cs typeface="B Mitra" pitchFamily="2" charset="-78"/>
              </a:rPr>
              <a:t>تويج فرهنگ دعا هاي جمعي مثل حديث كسا در خانواده ها </a:t>
            </a:r>
          </a:p>
          <a:p>
            <a:pPr algn="r" rtl="1">
              <a:defRPr/>
            </a:pPr>
            <a:r>
              <a:rPr lang="fa-IR" dirty="0">
                <a:cs typeface="B Mitra" pitchFamily="2" charset="-78"/>
              </a:rPr>
              <a:t>3.    روايت هايي از همدلي مومنانه در برپايي سفره هاي افطاري ساده </a:t>
            </a:r>
          </a:p>
          <a:p>
            <a:pPr marL="342900" indent="-342900" algn="r" rtl="1">
              <a:buFontTx/>
              <a:buAutoNum type="arabicPeriod" startAt="4"/>
              <a:defRPr/>
            </a:pPr>
            <a:r>
              <a:rPr lang="fa-IR" dirty="0">
                <a:cs typeface="B Mitra" pitchFamily="2" charset="-78"/>
              </a:rPr>
              <a:t>ارائه الگو هاي سفره هاي ساده افطاري در صنوف مختلف </a:t>
            </a:r>
          </a:p>
          <a:p>
            <a:pPr algn="r" rtl="1">
              <a:defRPr/>
            </a:pPr>
            <a:endParaRPr lang="fa-IR" dirty="0">
              <a:cs typeface="B Mitra" pitchFamily="2" charset="-78"/>
            </a:endParaRPr>
          </a:p>
        </p:txBody>
      </p:sp>
      <p:sp>
        <p:nvSpPr>
          <p:cNvPr id="5" name="Rectangle 4"/>
          <p:cNvSpPr/>
          <p:nvPr/>
        </p:nvSpPr>
        <p:spPr>
          <a:xfrm>
            <a:off x="4649788" y="1423988"/>
            <a:ext cx="3781425" cy="411162"/>
          </a:xfrm>
          <a:prstGeom prst="rect">
            <a:avLst/>
          </a:prstGeom>
          <a:solidFill>
            <a:schemeClr val="accent4">
              <a:lumMod val="20000"/>
              <a:lumOff val="80000"/>
            </a:schemeClr>
          </a:solidFill>
          <a:ln w="38100">
            <a:solidFill>
              <a:srgbClr val="947556"/>
            </a:solidFill>
          </a:ln>
          <a:effectLst>
            <a:innerShdw blurRad="63500" dist="50800" dir="10800000">
              <a:prstClr val="black">
                <a:alpha val="50000"/>
              </a:prstClr>
            </a:innerShdw>
          </a:effectLst>
        </p:spPr>
        <p:txBody>
          <a:bodyPr wrap="none">
            <a:spAutoFit/>
          </a:bodyPr>
          <a:lstStyle/>
          <a:p>
            <a:pPr algn="justLow" rtl="1">
              <a:lnSpc>
                <a:spcPct val="115000"/>
              </a:lnSpc>
              <a:spcAft>
                <a:spcPts val="1000"/>
              </a:spcAft>
              <a:defRPr/>
            </a:pPr>
            <a:r>
              <a:rPr lang="fa-IR" dirty="0">
                <a:ea typeface="Calibri"/>
                <a:cs typeface="B Titr"/>
              </a:rPr>
              <a:t>راهبردهاي برنامه سازي متناسب با سياست ها </a:t>
            </a:r>
          </a:p>
        </p:txBody>
      </p:sp>
    </p:spTree>
    <p:extLst>
      <p:ext uri="{BB962C8B-B14F-4D97-AF65-F5344CB8AC3E}">
        <p14:creationId xmlns:p14="http://schemas.microsoft.com/office/powerpoint/2010/main" val="2797961118"/>
      </p:ext>
    </p:extLst>
  </p:cSld>
  <p:clrMapOvr>
    <a:masterClrMapping/>
  </p:clrMapOvr>
  <p:transition spd="slow">
    <p:checke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30551" y="2763838"/>
            <a:ext cx="10027948" cy="2584450"/>
          </a:xfrm>
          <a:prstGeom prst="rect">
            <a:avLst/>
          </a:prstGeom>
          <a:solidFill>
            <a:schemeClr val="accent4">
              <a:lumMod val="20000"/>
              <a:lumOff val="80000"/>
            </a:schemeClr>
          </a:solidFill>
          <a:ln w="38100">
            <a:solidFill>
              <a:srgbClr val="947556"/>
            </a:solidFill>
          </a:ln>
          <a:effectLst>
            <a:innerShdw blurRad="63500" dist="50800" dir="8100000">
              <a:prstClr val="black">
                <a:alpha val="50000"/>
              </a:prstClr>
            </a:innerShdw>
          </a:effectLst>
        </p:spPr>
        <p:txBody>
          <a:bodyPr>
            <a:spAutoFit/>
          </a:bodyPr>
          <a:lstStyle/>
          <a:p>
            <a:pPr algn="r" rtl="1">
              <a:defRPr/>
            </a:pPr>
            <a:r>
              <a:rPr lang="fa-IR" dirty="0">
                <a:cs typeface="B Titr" pitchFamily="2" charset="-78"/>
              </a:rPr>
              <a:t>راهبرد ها متناسب با سياست «ه» : نشاط معنوي در خانواده با برپايي جلسات تلاوت هاي خانوادگي و فاميلي  </a:t>
            </a:r>
          </a:p>
          <a:p>
            <a:pPr algn="r" rtl="1">
              <a:defRPr/>
            </a:pPr>
            <a:r>
              <a:rPr lang="fa-IR" dirty="0">
                <a:cs typeface="B Mitra" pitchFamily="2" charset="-78"/>
              </a:rPr>
              <a:t>1. معرفي خانواده هاي  برتر قرآني </a:t>
            </a:r>
          </a:p>
          <a:p>
            <a:pPr algn="r" rtl="1">
              <a:defRPr/>
            </a:pPr>
            <a:r>
              <a:rPr lang="fa-IR" dirty="0">
                <a:cs typeface="B Mitra" pitchFamily="2" charset="-78"/>
              </a:rPr>
              <a:t>2. نمايش تلاوت هاي نوجوانان درمنازل و خانه ها همراه با خانواده </a:t>
            </a:r>
          </a:p>
          <a:p>
            <a:pPr algn="r" rtl="1">
              <a:defRPr/>
            </a:pPr>
            <a:r>
              <a:rPr lang="fa-IR" dirty="0">
                <a:cs typeface="B Mitra" pitchFamily="2" charset="-78"/>
              </a:rPr>
              <a:t>3. برپايي محفل هاي خانوادگي تلاوت و تدبير در قرآن </a:t>
            </a:r>
          </a:p>
          <a:p>
            <a:pPr algn="r" rtl="1">
              <a:defRPr/>
            </a:pPr>
            <a:r>
              <a:rPr lang="fa-IR" dirty="0">
                <a:cs typeface="B Mitra" pitchFamily="2" charset="-78"/>
              </a:rPr>
              <a:t>4. توجه به اقوام در تلاوت هاي خانوادگي </a:t>
            </a:r>
          </a:p>
          <a:p>
            <a:pPr algn="r" rtl="1">
              <a:defRPr/>
            </a:pPr>
            <a:r>
              <a:rPr lang="fa-IR" dirty="0">
                <a:cs typeface="B Mitra" pitchFamily="2" charset="-78"/>
              </a:rPr>
              <a:t>5. تقويت اخلاق و رفتار خانوادگي با توجه به آموزه هاي قراني  (حقوق و اخلاق خانواده، صيانت خانواده، نيكي به والدين، صله رحم و...)؛</a:t>
            </a:r>
          </a:p>
          <a:p>
            <a:pPr algn="r" rtl="1">
              <a:defRPr/>
            </a:pPr>
            <a:r>
              <a:rPr lang="fa-IR" dirty="0">
                <a:cs typeface="B Mitra" pitchFamily="2" charset="-78"/>
              </a:rPr>
              <a:t>6. تقويت اخلاق و رفتار اجتماعي با توجه به آموزه هاي قراني  (اخوت و برادري ديني، حسن معاشرت، تواضع و فروتني، پرهيز از تكبر، پرهيز از بدگماني، پرهيز از تجسس، صداقت، خيرخواهي، حفظ حرمت مؤمن، امانت‌داري، رازداري، وفاي به عهد، مشورت، امر به معروف و نهي از منكر، انفاق، تعاون و همكاري، اهتمام به امور مسلمانان، عدالت، پرهيز از تعصب و قوم‌گرايي، تولي و تبري، حضور در صحنه و...)؛</a:t>
            </a:r>
          </a:p>
        </p:txBody>
      </p:sp>
      <p:sp>
        <p:nvSpPr>
          <p:cNvPr id="5" name="Rectangle 4"/>
          <p:cNvSpPr/>
          <p:nvPr/>
        </p:nvSpPr>
        <p:spPr>
          <a:xfrm>
            <a:off x="3767138" y="1497013"/>
            <a:ext cx="3781425" cy="409575"/>
          </a:xfrm>
          <a:prstGeom prst="rect">
            <a:avLst/>
          </a:prstGeom>
          <a:solidFill>
            <a:schemeClr val="accent4">
              <a:lumMod val="20000"/>
              <a:lumOff val="80000"/>
            </a:schemeClr>
          </a:solidFill>
          <a:ln>
            <a:solidFill>
              <a:srgbClr val="947556"/>
            </a:solidFill>
          </a:ln>
          <a:effectLst>
            <a:innerShdw blurRad="63500" dist="50800" dir="8100000">
              <a:prstClr val="black">
                <a:alpha val="50000"/>
              </a:prstClr>
            </a:innerShdw>
          </a:effectLst>
        </p:spPr>
        <p:txBody>
          <a:bodyPr wrap="none">
            <a:spAutoFit/>
          </a:bodyPr>
          <a:lstStyle/>
          <a:p>
            <a:pPr algn="justLow" rtl="1">
              <a:lnSpc>
                <a:spcPct val="115000"/>
              </a:lnSpc>
              <a:spcAft>
                <a:spcPts val="1000"/>
              </a:spcAft>
              <a:defRPr/>
            </a:pPr>
            <a:r>
              <a:rPr lang="fa-IR" dirty="0">
                <a:ea typeface="Calibri"/>
                <a:cs typeface="B Titr"/>
              </a:rPr>
              <a:t>راهبردهاي برنامه سازي متناسب با سياست ها </a:t>
            </a:r>
          </a:p>
        </p:txBody>
      </p:sp>
    </p:spTree>
    <p:extLst>
      <p:ext uri="{BB962C8B-B14F-4D97-AF65-F5344CB8AC3E}">
        <p14:creationId xmlns:p14="http://schemas.microsoft.com/office/powerpoint/2010/main" val="2968673030"/>
      </p:ext>
    </p:extLst>
  </p:cSld>
  <p:clrMapOvr>
    <a:masterClrMapping/>
  </p:clrMapOvr>
  <p:transition spd="slow">
    <p:cove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32850" y="181007"/>
            <a:ext cx="4603173" cy="340093"/>
          </a:xfrm>
          <a:prstGeom prst="rect">
            <a:avLst/>
          </a:prstGeom>
          <a:solidFill>
            <a:schemeClr val="accent4">
              <a:lumMod val="20000"/>
              <a:lumOff val="80000"/>
            </a:schemeClr>
          </a:solidFill>
          <a:ln w="38100">
            <a:solidFill>
              <a:srgbClr val="947556"/>
            </a:solidFill>
          </a:ln>
          <a:effectLst>
            <a:innerShdw blurRad="63500" dist="50800" dir="8100000">
              <a:prstClr val="black">
                <a:alpha val="50000"/>
              </a:prstClr>
            </a:innerShdw>
          </a:effectLst>
        </p:spPr>
        <p:txBody>
          <a:bodyPr>
            <a:spAutoFit/>
          </a:bodyPr>
          <a:lstStyle/>
          <a:p>
            <a:pPr algn="ctr" rtl="1" eaLnBrk="1" fontAlgn="auto" hangingPunct="1">
              <a:lnSpc>
                <a:spcPct val="115000"/>
              </a:lnSpc>
              <a:spcBef>
                <a:spcPts val="0"/>
              </a:spcBef>
              <a:spcAft>
                <a:spcPts val="0"/>
              </a:spcAft>
              <a:defRPr/>
            </a:pPr>
            <a:r>
              <a:rPr lang="fa-IR" sz="1400" dirty="0">
                <a:solidFill>
                  <a:prstClr val="black"/>
                </a:solidFill>
                <a:latin typeface="Calibri"/>
                <a:ea typeface="Calibri"/>
                <a:cs typeface="B Titr"/>
              </a:rPr>
              <a:t>نماي كلي برنامه هاي رمضان معاونت صدا </a:t>
            </a:r>
          </a:p>
        </p:txBody>
      </p:sp>
      <p:graphicFrame>
        <p:nvGraphicFramePr>
          <p:cNvPr id="4" name="Table 3"/>
          <p:cNvGraphicFramePr>
            <a:graphicFrameLocks noGrp="1"/>
          </p:cNvGraphicFramePr>
          <p:nvPr/>
        </p:nvGraphicFramePr>
        <p:xfrm>
          <a:off x="290513" y="646113"/>
          <a:ext cx="11710987" cy="6056312"/>
        </p:xfrm>
        <a:graphic>
          <a:graphicData uri="http://schemas.openxmlformats.org/drawingml/2006/table">
            <a:tbl>
              <a:tblPr rtl="1"/>
              <a:tblGrid>
                <a:gridCol w="613087">
                  <a:extLst>
                    <a:ext uri="{9D8B030D-6E8A-4147-A177-3AD203B41FA5}">
                      <a16:colId xmlns:a16="http://schemas.microsoft.com/office/drawing/2014/main" val="20000"/>
                    </a:ext>
                  </a:extLst>
                </a:gridCol>
                <a:gridCol w="789738">
                  <a:extLst>
                    <a:ext uri="{9D8B030D-6E8A-4147-A177-3AD203B41FA5}">
                      <a16:colId xmlns:a16="http://schemas.microsoft.com/office/drawing/2014/main" val="20001"/>
                    </a:ext>
                  </a:extLst>
                </a:gridCol>
                <a:gridCol w="893651">
                  <a:extLst>
                    <a:ext uri="{9D8B030D-6E8A-4147-A177-3AD203B41FA5}">
                      <a16:colId xmlns:a16="http://schemas.microsoft.com/office/drawing/2014/main" val="20002"/>
                    </a:ext>
                  </a:extLst>
                </a:gridCol>
                <a:gridCol w="1007955">
                  <a:extLst>
                    <a:ext uri="{9D8B030D-6E8A-4147-A177-3AD203B41FA5}">
                      <a16:colId xmlns:a16="http://schemas.microsoft.com/office/drawing/2014/main" val="20003"/>
                    </a:ext>
                  </a:extLst>
                </a:gridCol>
                <a:gridCol w="727391">
                  <a:extLst>
                    <a:ext uri="{9D8B030D-6E8A-4147-A177-3AD203B41FA5}">
                      <a16:colId xmlns:a16="http://schemas.microsoft.com/office/drawing/2014/main" val="20004"/>
                    </a:ext>
                  </a:extLst>
                </a:gridCol>
                <a:gridCol w="810521">
                  <a:extLst>
                    <a:ext uri="{9D8B030D-6E8A-4147-A177-3AD203B41FA5}">
                      <a16:colId xmlns:a16="http://schemas.microsoft.com/office/drawing/2014/main" val="20005"/>
                    </a:ext>
                  </a:extLst>
                </a:gridCol>
                <a:gridCol w="789738">
                  <a:extLst>
                    <a:ext uri="{9D8B030D-6E8A-4147-A177-3AD203B41FA5}">
                      <a16:colId xmlns:a16="http://schemas.microsoft.com/office/drawing/2014/main" val="20006"/>
                    </a:ext>
                  </a:extLst>
                </a:gridCol>
                <a:gridCol w="945606">
                  <a:extLst>
                    <a:ext uri="{9D8B030D-6E8A-4147-A177-3AD203B41FA5}">
                      <a16:colId xmlns:a16="http://schemas.microsoft.com/office/drawing/2014/main" val="20007"/>
                    </a:ext>
                  </a:extLst>
                </a:gridCol>
                <a:gridCol w="1153433">
                  <a:extLst>
                    <a:ext uri="{9D8B030D-6E8A-4147-A177-3AD203B41FA5}">
                      <a16:colId xmlns:a16="http://schemas.microsoft.com/office/drawing/2014/main" val="20008"/>
                    </a:ext>
                  </a:extLst>
                </a:gridCol>
                <a:gridCol w="997565">
                  <a:extLst>
                    <a:ext uri="{9D8B030D-6E8A-4147-A177-3AD203B41FA5}">
                      <a16:colId xmlns:a16="http://schemas.microsoft.com/office/drawing/2014/main" val="20009"/>
                    </a:ext>
                  </a:extLst>
                </a:gridCol>
                <a:gridCol w="2982303">
                  <a:extLst>
                    <a:ext uri="{9D8B030D-6E8A-4147-A177-3AD203B41FA5}">
                      <a16:colId xmlns:a16="http://schemas.microsoft.com/office/drawing/2014/main" val="20010"/>
                    </a:ext>
                  </a:extLst>
                </a:gridCol>
              </a:tblGrid>
              <a:tr h="246747">
                <a:tc>
                  <a:txBody>
                    <a:bodyPr/>
                    <a:lstStyle/>
                    <a:p>
                      <a:pPr algn="ctr" rtl="1" fontAlgn="ctr"/>
                      <a:r>
                        <a:rPr lang="fa-IR" sz="1200" b="1" i="0" u="none" strike="noStrike" dirty="0">
                          <a:solidFill>
                            <a:srgbClr val="000000"/>
                          </a:solidFill>
                          <a:effectLst/>
                          <a:latin typeface="B Titr"/>
                          <a:cs typeface="B Lotus" pitchFamily="2" charset="-78"/>
                        </a:rPr>
                        <a:t>نام شبکه</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algn="ctr" rtl="1" fontAlgn="ctr"/>
                      <a:r>
                        <a:rPr lang="fa-IR" sz="1200" b="1" i="0" u="none" strike="noStrike" dirty="0">
                          <a:solidFill>
                            <a:srgbClr val="000000"/>
                          </a:solidFill>
                          <a:effectLst/>
                          <a:latin typeface="B Titr"/>
                          <a:cs typeface="B Lotus" pitchFamily="2" charset="-78"/>
                        </a:rPr>
                        <a:t>افطار</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algn="ctr" rtl="1" fontAlgn="ctr"/>
                      <a:r>
                        <a:rPr lang="fa-IR" sz="1200" b="1" i="0" u="none" strike="noStrike" dirty="0">
                          <a:solidFill>
                            <a:srgbClr val="000000"/>
                          </a:solidFill>
                          <a:effectLst/>
                          <a:latin typeface="B Titr"/>
                          <a:cs typeface="B Lotus" pitchFamily="2" charset="-78"/>
                        </a:rPr>
                        <a:t>سحر</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algn="ctr" rtl="1" fontAlgn="ctr"/>
                      <a:r>
                        <a:rPr lang="fa-IR" sz="1200" b="1" i="0" u="none" strike="noStrike" dirty="0">
                          <a:solidFill>
                            <a:srgbClr val="000000"/>
                          </a:solidFill>
                          <a:effectLst/>
                          <a:latin typeface="B Titr"/>
                          <a:cs typeface="B Lotus" pitchFamily="2" charset="-78"/>
                        </a:rPr>
                        <a:t>شب قدر</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algn="ctr" rtl="1" fontAlgn="ctr"/>
                      <a:r>
                        <a:rPr lang="fa-IR" sz="1200" b="1" i="0" u="none" strike="noStrike" dirty="0">
                          <a:solidFill>
                            <a:srgbClr val="000000"/>
                          </a:solidFill>
                          <a:effectLst/>
                          <a:latin typeface="B Titr"/>
                          <a:cs typeface="B Lotus" pitchFamily="2" charset="-78"/>
                        </a:rPr>
                        <a:t>تعداد </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algn="ctr" rtl="1" fontAlgn="ctr"/>
                      <a:r>
                        <a:rPr lang="fa-IR" sz="1200" b="1" i="0" u="none" strike="noStrike" dirty="0">
                          <a:solidFill>
                            <a:srgbClr val="000000"/>
                          </a:solidFill>
                          <a:effectLst/>
                          <a:latin typeface="B Titr"/>
                          <a:cs typeface="B Lotus" pitchFamily="2" charset="-78"/>
                        </a:rPr>
                        <a:t>برنامه زنده</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algn="ctr" rtl="1" fontAlgn="ctr"/>
                      <a:r>
                        <a:rPr lang="fa-IR" sz="1200" b="1" i="0" u="none" strike="noStrike" dirty="0">
                          <a:solidFill>
                            <a:srgbClr val="000000"/>
                          </a:solidFill>
                          <a:effectLst/>
                          <a:latin typeface="B Titr"/>
                          <a:cs typeface="B Lotus" pitchFamily="2" charset="-78"/>
                        </a:rPr>
                        <a:t>تاميني و توليدي</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algn="ctr" rtl="1" fontAlgn="ctr"/>
                      <a:r>
                        <a:rPr lang="fa-IR" sz="1200" b="1" i="0" u="none" strike="noStrike" dirty="0">
                          <a:solidFill>
                            <a:srgbClr val="000000"/>
                          </a:solidFill>
                          <a:effectLst/>
                          <a:latin typeface="B Titr"/>
                          <a:cs typeface="B Lotus" pitchFamily="2" charset="-78"/>
                        </a:rPr>
                        <a:t>جمع ساعات</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algn="ctr" rtl="1" fontAlgn="ctr"/>
                      <a:r>
                        <a:rPr lang="fa-IR" sz="1200" b="1" i="0" u="none" strike="noStrike" dirty="0">
                          <a:solidFill>
                            <a:srgbClr val="000000"/>
                          </a:solidFill>
                          <a:effectLst/>
                          <a:latin typeface="B Titr"/>
                          <a:cs typeface="B Lotus" pitchFamily="2" charset="-78"/>
                        </a:rPr>
                        <a:t>مدت تلاوت در روز</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algn="ctr" rtl="1" fontAlgn="ctr"/>
                      <a:r>
                        <a:rPr lang="fa-IR" sz="1200" b="1" i="0" u="none" strike="noStrike" dirty="0">
                          <a:solidFill>
                            <a:srgbClr val="000000"/>
                          </a:solidFill>
                          <a:effectLst/>
                          <a:latin typeface="B Titr"/>
                          <a:cs typeface="B Lotus" pitchFamily="2" charset="-78"/>
                        </a:rPr>
                        <a:t>مدت تلاوت در ماه</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algn="ctr" rtl="1" fontAlgn="ctr"/>
                      <a:r>
                        <a:rPr lang="fa-IR" sz="1200" b="1" i="0" u="none" strike="noStrike" dirty="0">
                          <a:solidFill>
                            <a:srgbClr val="000000"/>
                          </a:solidFill>
                          <a:effectLst/>
                          <a:latin typeface="B Titr"/>
                          <a:cs typeface="B Lotus" pitchFamily="2" charset="-78"/>
                        </a:rPr>
                        <a:t>زمان تلاوت ها </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10000"/>
                  </a:ext>
                </a:extLst>
              </a:tr>
              <a:tr h="430878">
                <a:tc rowSpan="2">
                  <a:txBody>
                    <a:bodyPr/>
                    <a:lstStyle/>
                    <a:p>
                      <a:pPr algn="ctr" rtl="1" fontAlgn="ctr"/>
                      <a:r>
                        <a:rPr lang="fa-IR" sz="1200" b="1" i="0" u="none" strike="noStrike">
                          <a:solidFill>
                            <a:srgbClr val="000000"/>
                          </a:solidFill>
                          <a:effectLst/>
                          <a:latin typeface="B Zar"/>
                          <a:cs typeface="B Lotus" pitchFamily="2" charset="-78"/>
                        </a:rPr>
                        <a:t>آوا و پيام</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75000"/>
                      </a:schemeClr>
                    </a:solidFill>
                  </a:tcPr>
                </a:tc>
                <a:tc>
                  <a:txBody>
                    <a:bodyPr/>
                    <a:lstStyle/>
                    <a:p>
                      <a:pPr algn="ctr" rtl="1" fontAlgn="ctr"/>
                      <a:r>
                        <a:rPr lang="fa-IR" sz="1400" b="1" i="0" u="none" strike="noStrike">
                          <a:solidFill>
                            <a:srgbClr val="000000"/>
                          </a:solidFill>
                          <a:effectLst/>
                          <a:latin typeface="B Zar"/>
                          <a:cs typeface="B Lotus" pitchFamily="2" charset="-78"/>
                        </a:rPr>
                        <a:t>پيام : جرعه از ماه </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rowSpan="2">
                  <a:txBody>
                    <a:bodyPr/>
                    <a:lstStyle/>
                    <a:p>
                      <a:pPr algn="ctr" rtl="1" fontAlgn="ctr"/>
                      <a:r>
                        <a:rPr lang="fa-IR" sz="1400" b="1" i="0" u="none" strike="noStrike">
                          <a:solidFill>
                            <a:srgbClr val="000000"/>
                          </a:solidFill>
                          <a:effectLst/>
                          <a:latin typeface="B Zar"/>
                          <a:cs typeface="B Lotus" pitchFamily="2" charset="-78"/>
                        </a:rPr>
                        <a:t>پيام سحر </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rowSpan="2">
                  <a:txBody>
                    <a:bodyPr/>
                    <a:lstStyle/>
                    <a:p>
                      <a:pPr algn="ctr" rtl="1" fontAlgn="ctr"/>
                      <a:r>
                        <a:rPr lang="fa-IR" sz="1400" b="1" i="0" u="none" strike="noStrike">
                          <a:solidFill>
                            <a:srgbClr val="000000"/>
                          </a:solidFill>
                          <a:effectLst/>
                          <a:latin typeface="B Zar"/>
                          <a:cs typeface="B Lotus" pitchFamily="2" charset="-78"/>
                        </a:rPr>
                        <a:t>استوديو </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rowSpan="2">
                  <a:txBody>
                    <a:bodyPr/>
                    <a:lstStyle/>
                    <a:p>
                      <a:pPr algn="ctr" rtl="1" fontAlgn="ctr"/>
                      <a:r>
                        <a:rPr lang="fa-IR" sz="1400" b="1" i="0" u="none" strike="noStrike">
                          <a:solidFill>
                            <a:srgbClr val="000000"/>
                          </a:solidFill>
                          <a:effectLst/>
                          <a:latin typeface="B Zar"/>
                          <a:cs typeface="B Lotus" pitchFamily="2" charset="-78"/>
                        </a:rPr>
                        <a:t>390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rowSpan="2">
                  <a:txBody>
                    <a:bodyPr/>
                    <a:lstStyle/>
                    <a:p>
                      <a:pPr algn="ctr" rtl="1" fontAlgn="ctr"/>
                      <a:r>
                        <a:rPr lang="fa-IR" sz="1400" b="1" i="0" u="none" strike="noStrike">
                          <a:solidFill>
                            <a:srgbClr val="000000"/>
                          </a:solidFill>
                          <a:effectLst/>
                          <a:latin typeface="B Zar"/>
                          <a:cs typeface="B Lotus" pitchFamily="2" charset="-78"/>
                        </a:rPr>
                        <a:t>30:40:00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rowSpan="2">
                  <a:txBody>
                    <a:bodyPr/>
                    <a:lstStyle/>
                    <a:p>
                      <a:pPr algn="ctr" rtl="1" fontAlgn="ctr"/>
                      <a:r>
                        <a:rPr lang="fa-IR" sz="1400" b="1" i="0" u="none" strike="noStrike">
                          <a:solidFill>
                            <a:srgbClr val="000000"/>
                          </a:solidFill>
                          <a:effectLst/>
                          <a:latin typeface="B Zar"/>
                          <a:cs typeface="B Lotus" pitchFamily="2" charset="-78"/>
                        </a:rPr>
                        <a:t>12:48</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rowSpan="2">
                  <a:txBody>
                    <a:bodyPr/>
                    <a:lstStyle/>
                    <a:p>
                      <a:pPr algn="ctr" rtl="1" fontAlgn="ctr"/>
                      <a:r>
                        <a:rPr lang="fa-IR" sz="1400" b="1" i="0" u="none" strike="noStrike">
                          <a:solidFill>
                            <a:srgbClr val="000000"/>
                          </a:solidFill>
                          <a:effectLst/>
                          <a:latin typeface="B Zar"/>
                          <a:cs typeface="B Lotus" pitchFamily="2" charset="-78"/>
                        </a:rPr>
                        <a:t>43:28:00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rowSpan="2">
                  <a:txBody>
                    <a:bodyPr/>
                    <a:lstStyle/>
                    <a:p>
                      <a:pPr algn="ctr" rtl="1" fontAlgn="ctr"/>
                      <a:r>
                        <a:rPr lang="fa-IR" sz="1400" b="1" i="0" u="none" strike="noStrike">
                          <a:solidFill>
                            <a:srgbClr val="000000"/>
                          </a:solidFill>
                          <a:effectLst/>
                          <a:latin typeface="B Zar"/>
                          <a:cs typeface="B Lotus" pitchFamily="2" charset="-78"/>
                        </a:rPr>
                        <a:t>0:15:00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rowSpan="2">
                  <a:txBody>
                    <a:bodyPr/>
                    <a:lstStyle/>
                    <a:p>
                      <a:pPr algn="ctr" rtl="1" fontAlgn="ctr"/>
                      <a:r>
                        <a:rPr lang="fa-IR" sz="1400" b="1" i="0" u="none" strike="noStrike">
                          <a:solidFill>
                            <a:srgbClr val="000000"/>
                          </a:solidFill>
                          <a:effectLst/>
                          <a:latin typeface="B Zar"/>
                          <a:cs typeface="B Lotus" pitchFamily="2" charset="-78"/>
                        </a:rPr>
                        <a:t>7:30:00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rowSpan="2">
                  <a:txBody>
                    <a:bodyPr/>
                    <a:lstStyle/>
                    <a:p>
                      <a:pPr algn="ctr" rtl="1" fontAlgn="ctr"/>
                      <a:r>
                        <a:rPr lang="fa-IR" sz="1400" b="1" i="0" u="none" strike="noStrike">
                          <a:solidFill>
                            <a:srgbClr val="000000"/>
                          </a:solidFill>
                          <a:effectLst/>
                          <a:latin typeface="B Zar"/>
                          <a:cs typeface="B Lotus" pitchFamily="2" charset="-78"/>
                        </a:rPr>
                        <a:t>يك حزب 15 دقيقه قبل از نماز صبح </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1"/>
                  </a:ext>
                </a:extLst>
              </a:tr>
              <a:tr h="430878">
                <a:tc vMerge="1">
                  <a:txBody>
                    <a:bodyPr/>
                    <a:lstStyle/>
                    <a:p>
                      <a:pPr rtl="1"/>
                      <a:endParaRPr lang="fa-IR"/>
                    </a:p>
                  </a:txBody>
                  <a:tcPr/>
                </a:tc>
                <a:tc>
                  <a:txBody>
                    <a:bodyPr/>
                    <a:lstStyle/>
                    <a:p>
                      <a:pPr algn="ctr" rtl="1" fontAlgn="ctr"/>
                      <a:r>
                        <a:rPr lang="fa-IR" sz="1400" b="1" i="0" u="none" strike="noStrike">
                          <a:solidFill>
                            <a:srgbClr val="000000"/>
                          </a:solidFill>
                          <a:effectLst/>
                          <a:latin typeface="B Zar"/>
                          <a:cs typeface="B Lotus" pitchFamily="2" charset="-78"/>
                        </a:rPr>
                        <a:t>آوا :آواي رمضان</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extLst>
                  <a:ext uri="{0D108BD9-81ED-4DB2-BD59-A6C34878D82A}">
                    <a16:rowId xmlns:a16="http://schemas.microsoft.com/office/drawing/2014/main" val="10002"/>
                  </a:ext>
                </a:extLst>
              </a:tr>
              <a:tr h="430878">
                <a:tc>
                  <a:txBody>
                    <a:bodyPr/>
                    <a:lstStyle/>
                    <a:p>
                      <a:pPr algn="ctr" rtl="1" fontAlgn="ctr"/>
                      <a:r>
                        <a:rPr lang="fa-IR" sz="1200" b="1" i="0" u="none" strike="noStrike">
                          <a:solidFill>
                            <a:srgbClr val="000000"/>
                          </a:solidFill>
                          <a:effectLst/>
                          <a:latin typeface="B Zar"/>
                          <a:cs typeface="B Lotus" pitchFamily="2" charset="-78"/>
                        </a:rPr>
                        <a:t>ايران</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75000"/>
                      </a:schemeClr>
                    </a:solidFill>
                  </a:tcPr>
                </a:tc>
                <a:tc>
                  <a:txBody>
                    <a:bodyPr/>
                    <a:lstStyle/>
                    <a:p>
                      <a:pPr algn="ctr" rtl="1" fontAlgn="ctr"/>
                      <a:r>
                        <a:rPr lang="fa-IR" sz="1400" b="1" i="0" u="none" strike="noStrike">
                          <a:solidFill>
                            <a:srgbClr val="000000"/>
                          </a:solidFill>
                          <a:effectLst/>
                          <a:latin typeface="B Zar"/>
                          <a:cs typeface="B Lotus" pitchFamily="2" charset="-78"/>
                        </a:rPr>
                        <a:t>قرار آسماني</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قرار بي قراران</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تهران – حسينيه همداني ها</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183</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90:00:00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93:00:00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r" rtl="1" fontAlgn="ctr"/>
                      <a:r>
                        <a:rPr lang="fa-IR" sz="1400" b="1" i="0" u="none" strike="noStrike">
                          <a:solidFill>
                            <a:srgbClr val="000000"/>
                          </a:solidFill>
                          <a:effectLst/>
                          <a:latin typeface="B Zar"/>
                          <a:cs typeface="B Lotus" pitchFamily="2" charset="-78"/>
                        </a:rPr>
                        <a:t>183:00:00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01:00:00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30:00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dirty="0">
                          <a:solidFill>
                            <a:srgbClr val="000000"/>
                          </a:solidFill>
                          <a:effectLst/>
                          <a:latin typeface="B Zar"/>
                          <a:cs typeface="B Lotus" pitchFamily="2" charset="-78"/>
                        </a:rPr>
                        <a:t>1 بامداد</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3"/>
                  </a:ext>
                </a:extLst>
              </a:tr>
              <a:tr h="217495">
                <a:tc>
                  <a:txBody>
                    <a:bodyPr/>
                    <a:lstStyle/>
                    <a:p>
                      <a:pPr algn="ctr" rtl="1" fontAlgn="ctr"/>
                      <a:r>
                        <a:rPr lang="fa-IR" sz="1200" b="1" i="0" u="none" strike="noStrike">
                          <a:solidFill>
                            <a:srgbClr val="000000"/>
                          </a:solidFill>
                          <a:effectLst/>
                          <a:latin typeface="B Zar"/>
                          <a:cs typeface="B Lotus" pitchFamily="2" charset="-78"/>
                        </a:rPr>
                        <a:t>اقتصاد</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75000"/>
                      </a:schemeClr>
                    </a:solidFill>
                  </a:tcPr>
                </a:tc>
                <a:tc>
                  <a:txBody>
                    <a:bodyPr/>
                    <a:lstStyle/>
                    <a:p>
                      <a:pPr algn="ctr" rtl="1" fontAlgn="ctr"/>
                      <a:r>
                        <a:rPr lang="fa-IR" sz="1400" b="1" i="0" u="none" strike="noStrike">
                          <a:solidFill>
                            <a:srgbClr val="000000"/>
                          </a:solidFill>
                          <a:effectLst/>
                          <a:latin typeface="B Zar"/>
                          <a:cs typeface="B Lotus" pitchFamily="2" charset="-78"/>
                        </a:rPr>
                        <a:t>ماه با بركت</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مهمان نواز</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امام زاده صالح</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101</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68:30:00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90:30:00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r" rtl="1" fontAlgn="ctr"/>
                      <a:r>
                        <a:rPr lang="fa-IR" sz="1400" b="1" i="0" u="none" strike="noStrike">
                          <a:solidFill>
                            <a:srgbClr val="000000"/>
                          </a:solidFill>
                          <a:effectLst/>
                          <a:latin typeface="B Zar"/>
                          <a:cs typeface="B Lotus" pitchFamily="2" charset="-78"/>
                        </a:rPr>
                        <a:t>159:00:00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01:00:00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30:00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dirty="0">
                          <a:solidFill>
                            <a:srgbClr val="000000"/>
                          </a:solidFill>
                          <a:effectLst/>
                          <a:latin typeface="B Zar"/>
                          <a:cs typeface="B Lotus" pitchFamily="2" charset="-78"/>
                        </a:rPr>
                        <a:t>2 بامداد</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4"/>
                  </a:ext>
                </a:extLst>
              </a:tr>
              <a:tr h="217495">
                <a:tc>
                  <a:txBody>
                    <a:bodyPr/>
                    <a:lstStyle/>
                    <a:p>
                      <a:pPr algn="ctr" rtl="1" fontAlgn="ctr"/>
                      <a:r>
                        <a:rPr lang="fa-IR" sz="1200" b="1" i="0" u="none" strike="noStrike">
                          <a:solidFill>
                            <a:srgbClr val="000000"/>
                          </a:solidFill>
                          <a:effectLst/>
                          <a:latin typeface="B Zar"/>
                          <a:cs typeface="B Lotus" pitchFamily="2" charset="-78"/>
                        </a:rPr>
                        <a:t>تهران</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75000"/>
                      </a:schemeClr>
                    </a:solidFill>
                  </a:tcPr>
                </a:tc>
                <a:tc>
                  <a:txBody>
                    <a:bodyPr/>
                    <a:lstStyle/>
                    <a:p>
                      <a:pPr algn="ctr" rtl="1" fontAlgn="ctr"/>
                      <a:r>
                        <a:rPr lang="fa-IR" sz="1400" b="1" i="0" u="none" strike="noStrike">
                          <a:solidFill>
                            <a:srgbClr val="000000"/>
                          </a:solidFill>
                          <a:effectLst/>
                          <a:latin typeface="B Zar"/>
                          <a:cs typeface="B Lotus" pitchFamily="2" charset="-78"/>
                        </a:rPr>
                        <a:t>جنت آباد </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الهيه</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عبدالعظيم حسني</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126</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146:00:00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45:00:00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r" rtl="1" fontAlgn="ctr"/>
                      <a:r>
                        <a:rPr lang="fa-IR" sz="1400" b="1" i="0" u="none" strike="noStrike">
                          <a:solidFill>
                            <a:srgbClr val="000000"/>
                          </a:solidFill>
                          <a:effectLst/>
                          <a:latin typeface="B Zar"/>
                          <a:cs typeface="B Lotus" pitchFamily="2" charset="-78"/>
                        </a:rPr>
                        <a:t>191:00:00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01:00:00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30:00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dirty="0">
                          <a:solidFill>
                            <a:srgbClr val="000000"/>
                          </a:solidFill>
                          <a:effectLst/>
                          <a:latin typeface="B Zar"/>
                          <a:cs typeface="B Lotus" pitchFamily="2" charset="-78"/>
                        </a:rPr>
                        <a:t>3 صبح</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5"/>
                  </a:ext>
                </a:extLst>
              </a:tr>
              <a:tr h="430878">
                <a:tc>
                  <a:txBody>
                    <a:bodyPr/>
                    <a:lstStyle/>
                    <a:p>
                      <a:pPr algn="ctr" rtl="1" fontAlgn="ctr"/>
                      <a:r>
                        <a:rPr lang="fa-IR" sz="1200" b="1" i="0" u="none" strike="noStrike" dirty="0">
                          <a:solidFill>
                            <a:srgbClr val="000000"/>
                          </a:solidFill>
                          <a:effectLst/>
                          <a:latin typeface="B Zar"/>
                          <a:cs typeface="B Lotus" pitchFamily="2" charset="-78"/>
                        </a:rPr>
                        <a:t>جوان</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75000"/>
                      </a:schemeClr>
                    </a:solidFill>
                  </a:tcPr>
                </a:tc>
                <a:tc>
                  <a:txBody>
                    <a:bodyPr/>
                    <a:lstStyle/>
                    <a:p>
                      <a:pPr algn="ctr" rtl="1" fontAlgn="ctr"/>
                      <a:r>
                        <a:rPr lang="fa-IR" sz="1400" b="1" i="0" u="none" strike="noStrike">
                          <a:solidFill>
                            <a:srgbClr val="000000"/>
                          </a:solidFill>
                          <a:effectLst/>
                          <a:latin typeface="B Zar"/>
                          <a:cs typeface="B Lotus" pitchFamily="2" charset="-78"/>
                        </a:rPr>
                        <a:t>قبول حق</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خدا اجازه – </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مشهد – حرم رضوي</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148</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181:00:00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29:00:00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r" rtl="1" fontAlgn="ctr"/>
                      <a:r>
                        <a:rPr lang="fa-IR" sz="1400" b="1" i="0" u="none" strike="noStrike">
                          <a:solidFill>
                            <a:srgbClr val="000000"/>
                          </a:solidFill>
                          <a:effectLst/>
                          <a:latin typeface="B Zar"/>
                          <a:cs typeface="B Lotus" pitchFamily="2" charset="-78"/>
                        </a:rPr>
                        <a:t>210:00:00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01:00:00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30:00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dirty="0">
                          <a:solidFill>
                            <a:srgbClr val="000000"/>
                          </a:solidFill>
                          <a:effectLst/>
                          <a:latin typeface="B Zar"/>
                          <a:cs typeface="B Lotus" pitchFamily="2" charset="-78"/>
                        </a:rPr>
                        <a:t>5 صبح</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6"/>
                  </a:ext>
                </a:extLst>
              </a:tr>
              <a:tr h="217495">
                <a:tc>
                  <a:txBody>
                    <a:bodyPr/>
                    <a:lstStyle/>
                    <a:p>
                      <a:pPr algn="ctr" rtl="1" fontAlgn="ctr"/>
                      <a:r>
                        <a:rPr lang="fa-IR" sz="1200" b="1" i="0" u="none" strike="noStrike">
                          <a:solidFill>
                            <a:srgbClr val="000000"/>
                          </a:solidFill>
                          <a:effectLst/>
                          <a:latin typeface="B Zar"/>
                          <a:cs typeface="B Lotus" pitchFamily="2" charset="-78"/>
                        </a:rPr>
                        <a:t>سلامت</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75000"/>
                      </a:schemeClr>
                    </a:solidFill>
                  </a:tcPr>
                </a:tc>
                <a:tc>
                  <a:txBody>
                    <a:bodyPr/>
                    <a:lstStyle/>
                    <a:p>
                      <a:pPr algn="ctr" rtl="1" fontAlgn="ctr"/>
                      <a:r>
                        <a:rPr lang="fa-IR" sz="1400" b="1" i="0" u="none" strike="noStrike">
                          <a:solidFill>
                            <a:srgbClr val="000000"/>
                          </a:solidFill>
                          <a:effectLst/>
                          <a:latin typeface="B Zar"/>
                          <a:cs typeface="B Lotus" pitchFamily="2" charset="-78"/>
                        </a:rPr>
                        <a:t>ماه ماه </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باراني ترين ماه </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استوديو</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27</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144:30:00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77:40:00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r" rtl="1" fontAlgn="ctr"/>
                      <a:r>
                        <a:rPr lang="fa-IR" sz="1400" b="1" i="0" u="none" strike="noStrike">
                          <a:solidFill>
                            <a:srgbClr val="000000"/>
                          </a:solidFill>
                          <a:effectLst/>
                          <a:latin typeface="B Zar"/>
                          <a:cs typeface="B Lotus" pitchFamily="2" charset="-78"/>
                        </a:rPr>
                        <a:t>222:10:00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01:00:00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30:00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dirty="0">
                          <a:solidFill>
                            <a:srgbClr val="000000"/>
                          </a:solidFill>
                          <a:effectLst/>
                          <a:latin typeface="B Zar"/>
                          <a:cs typeface="B Lotus" pitchFamily="2" charset="-78"/>
                        </a:rPr>
                        <a:t>23:30 شب</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7"/>
                  </a:ext>
                </a:extLst>
              </a:tr>
              <a:tr h="430878">
                <a:tc>
                  <a:txBody>
                    <a:bodyPr/>
                    <a:lstStyle/>
                    <a:p>
                      <a:pPr algn="ctr" rtl="1" fontAlgn="ctr"/>
                      <a:r>
                        <a:rPr lang="fa-IR" sz="1200" b="1" i="0" u="none" strike="noStrike">
                          <a:solidFill>
                            <a:srgbClr val="000000"/>
                          </a:solidFill>
                          <a:effectLst/>
                          <a:latin typeface="B Zar"/>
                          <a:cs typeface="B Lotus" pitchFamily="2" charset="-78"/>
                        </a:rPr>
                        <a:t>صبا</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75000"/>
                      </a:schemeClr>
                    </a:solidFill>
                  </a:tcPr>
                </a:tc>
                <a:tc>
                  <a:txBody>
                    <a:bodyPr/>
                    <a:lstStyle/>
                    <a:p>
                      <a:pPr algn="ctr" rtl="1" fontAlgn="ctr"/>
                      <a:r>
                        <a:rPr lang="fa-IR" sz="1400" b="1" i="0" u="none" strike="noStrike">
                          <a:solidFill>
                            <a:srgbClr val="000000"/>
                          </a:solidFill>
                          <a:effectLst/>
                          <a:latin typeface="B Zar"/>
                          <a:cs typeface="B Lotus" pitchFamily="2" charset="-78"/>
                        </a:rPr>
                        <a:t>آزاده شاهرخ مهر</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دو قدم مانده به تو</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استوديو</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153</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56:00:00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84:00:00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r" rtl="1" fontAlgn="ctr"/>
                      <a:r>
                        <a:rPr lang="fa-IR" sz="1400" b="1" i="0" u="none" strike="noStrike">
                          <a:solidFill>
                            <a:srgbClr val="000000"/>
                          </a:solidFill>
                          <a:effectLst/>
                          <a:latin typeface="B Zar"/>
                          <a:cs typeface="B Lotus" pitchFamily="2" charset="-78"/>
                        </a:rPr>
                        <a:t>140:00:00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01:00:00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30:00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dirty="0">
                          <a:solidFill>
                            <a:srgbClr val="000000"/>
                          </a:solidFill>
                          <a:effectLst/>
                          <a:latin typeface="B Zar"/>
                          <a:cs typeface="B Lotus" pitchFamily="2" charset="-78"/>
                        </a:rPr>
                        <a:t>5 صبح</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8"/>
                  </a:ext>
                </a:extLst>
              </a:tr>
              <a:tr h="844191">
                <a:tc>
                  <a:txBody>
                    <a:bodyPr/>
                    <a:lstStyle/>
                    <a:p>
                      <a:pPr algn="ctr" rtl="1" fontAlgn="ctr"/>
                      <a:r>
                        <a:rPr lang="fa-IR" sz="1200" b="1" i="0" u="none" strike="noStrike">
                          <a:solidFill>
                            <a:srgbClr val="000000"/>
                          </a:solidFill>
                          <a:effectLst/>
                          <a:latin typeface="B Zar"/>
                          <a:cs typeface="B Lotus" pitchFamily="2" charset="-78"/>
                        </a:rPr>
                        <a:t>قران</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75000"/>
                      </a:schemeClr>
                    </a:solidFill>
                  </a:tcPr>
                </a:tc>
                <a:tc>
                  <a:txBody>
                    <a:bodyPr/>
                    <a:lstStyle/>
                    <a:p>
                      <a:pPr algn="ctr" rtl="1" fontAlgn="ctr"/>
                      <a:r>
                        <a:rPr lang="fa-IR" sz="1400" b="1" i="0" u="none" strike="noStrike">
                          <a:solidFill>
                            <a:srgbClr val="000000"/>
                          </a:solidFill>
                          <a:effectLst/>
                          <a:latin typeface="B Zar"/>
                          <a:cs typeface="B Lotus" pitchFamily="2" charset="-78"/>
                        </a:rPr>
                        <a:t>صداي نيايش</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dirty="0">
                          <a:solidFill>
                            <a:srgbClr val="000000"/>
                          </a:solidFill>
                          <a:effectLst/>
                          <a:latin typeface="B Zar"/>
                          <a:cs typeface="B Lotus" pitchFamily="2" charset="-78"/>
                        </a:rPr>
                        <a:t>دل آرام</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حرم عبدالعظيم </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424</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207:00:00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212:00:00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r" rtl="1" fontAlgn="ctr"/>
                      <a:r>
                        <a:rPr lang="fa-IR" sz="1400" b="1" i="0" u="none" strike="noStrike">
                          <a:solidFill>
                            <a:srgbClr val="000000"/>
                          </a:solidFill>
                          <a:effectLst/>
                          <a:latin typeface="B Zar"/>
                          <a:cs typeface="B Lotus" pitchFamily="2" charset="-78"/>
                        </a:rPr>
                        <a:t>419:00:00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04:30:00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135:00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r" rtl="1" fontAlgn="ctr"/>
                      <a:r>
                        <a:rPr lang="fa-IR" sz="1400" b="1" i="0" u="none" strike="noStrike" dirty="0">
                          <a:solidFill>
                            <a:srgbClr val="000000"/>
                          </a:solidFill>
                          <a:effectLst/>
                          <a:latin typeface="B Zar"/>
                          <a:cs typeface="B Lotus" pitchFamily="2" charset="-78"/>
                        </a:rPr>
                        <a:t>2702بامداد -5صبح  - 9:30 صبح نيم جزء تحدير-ظهر12:30- زنده مسجد ولي عصر  نيم جزء -19:00- 21شب</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9"/>
                  </a:ext>
                </a:extLst>
              </a:tr>
              <a:tr h="430878">
                <a:tc>
                  <a:txBody>
                    <a:bodyPr/>
                    <a:lstStyle/>
                    <a:p>
                      <a:pPr algn="ctr" rtl="1" fontAlgn="ctr"/>
                      <a:r>
                        <a:rPr lang="fa-IR" sz="1200" b="1" i="0" u="none" strike="noStrike">
                          <a:solidFill>
                            <a:srgbClr val="000000"/>
                          </a:solidFill>
                          <a:effectLst/>
                          <a:latin typeface="B Zar"/>
                          <a:cs typeface="B Lotus" pitchFamily="2" charset="-78"/>
                        </a:rPr>
                        <a:t>فرهنگ</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75000"/>
                      </a:schemeClr>
                    </a:solidFill>
                  </a:tcPr>
                </a:tc>
                <a:tc>
                  <a:txBody>
                    <a:bodyPr/>
                    <a:lstStyle/>
                    <a:p>
                      <a:pPr algn="ctr" rtl="1" fontAlgn="ctr"/>
                      <a:r>
                        <a:rPr lang="fa-IR" sz="1400" b="1" i="0" u="none" strike="noStrike" dirty="0">
                          <a:solidFill>
                            <a:srgbClr val="000000"/>
                          </a:solidFill>
                          <a:effectLst/>
                          <a:latin typeface="B Zar"/>
                          <a:cs typeface="B Lotus" pitchFamily="2" charset="-78"/>
                        </a:rPr>
                        <a:t>روزه گشا</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دست دعاي بهار</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دانشگاه امام صادق ع</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153</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55:22:00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73:30:00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r" rtl="1" fontAlgn="ctr"/>
                      <a:r>
                        <a:rPr lang="fa-IR" sz="1400" b="1" i="0" u="none" strike="noStrike">
                          <a:solidFill>
                            <a:srgbClr val="000000"/>
                          </a:solidFill>
                          <a:effectLst/>
                          <a:latin typeface="B Zar"/>
                          <a:cs typeface="B Lotus" pitchFamily="2" charset="-78"/>
                        </a:rPr>
                        <a:t>128:52:00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01:00:00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30:00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dirty="0">
                          <a:solidFill>
                            <a:srgbClr val="000000"/>
                          </a:solidFill>
                          <a:effectLst/>
                          <a:latin typeface="B Zar"/>
                          <a:cs typeface="B Lotus" pitchFamily="2" charset="-78"/>
                        </a:rPr>
                        <a:t>13</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10"/>
                  </a:ext>
                </a:extLst>
              </a:tr>
              <a:tr h="217495">
                <a:tc>
                  <a:txBody>
                    <a:bodyPr/>
                    <a:lstStyle/>
                    <a:p>
                      <a:pPr algn="ctr" rtl="1" fontAlgn="ctr"/>
                      <a:r>
                        <a:rPr lang="fa-IR" sz="1200" b="1" i="0" u="none" strike="noStrike">
                          <a:solidFill>
                            <a:srgbClr val="000000"/>
                          </a:solidFill>
                          <a:effectLst/>
                          <a:latin typeface="B Zar"/>
                          <a:cs typeface="B Lotus" pitchFamily="2" charset="-78"/>
                        </a:rPr>
                        <a:t>نمايش</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75000"/>
                      </a:schemeClr>
                    </a:solidFill>
                  </a:tcPr>
                </a:tc>
                <a:tc>
                  <a:txBody>
                    <a:bodyPr/>
                    <a:lstStyle/>
                    <a:p>
                      <a:pPr algn="ctr" rtl="1" fontAlgn="ctr"/>
                      <a:r>
                        <a:rPr lang="fa-IR" sz="1400" b="1" i="0" u="none" strike="noStrike">
                          <a:solidFill>
                            <a:srgbClr val="000000"/>
                          </a:solidFill>
                          <a:effectLst/>
                          <a:latin typeface="B Zar"/>
                          <a:cs typeface="B Lotus" pitchFamily="2" charset="-78"/>
                        </a:rPr>
                        <a:t>ترنم خواهش</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فصل وصل</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استوديو</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329</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77:00:00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178:15:00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r" rtl="1" fontAlgn="ctr"/>
                      <a:r>
                        <a:rPr lang="fa-IR" sz="1400" b="1" i="0" u="none" strike="noStrike">
                          <a:solidFill>
                            <a:srgbClr val="000000"/>
                          </a:solidFill>
                          <a:effectLst/>
                          <a:latin typeface="B Zar"/>
                          <a:cs typeface="B Lotus" pitchFamily="2" charset="-78"/>
                        </a:rPr>
                        <a:t>255:15:00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00:00:00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0:00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11"/>
                  </a:ext>
                </a:extLst>
              </a:tr>
              <a:tr h="430878">
                <a:tc>
                  <a:txBody>
                    <a:bodyPr/>
                    <a:lstStyle/>
                    <a:p>
                      <a:pPr algn="ctr" rtl="1" fontAlgn="ctr"/>
                      <a:r>
                        <a:rPr lang="fa-IR" sz="1200" b="1" i="0" u="none" strike="noStrike">
                          <a:solidFill>
                            <a:srgbClr val="000000"/>
                          </a:solidFill>
                          <a:effectLst/>
                          <a:latin typeface="B Zar"/>
                          <a:cs typeface="B Lotus" pitchFamily="2" charset="-78"/>
                        </a:rPr>
                        <a:t>گفتگو</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75000"/>
                      </a:schemeClr>
                    </a:solidFill>
                  </a:tcPr>
                </a:tc>
                <a:tc>
                  <a:txBody>
                    <a:bodyPr/>
                    <a:lstStyle/>
                    <a:p>
                      <a:pPr algn="ctr" rtl="1" fontAlgn="ctr"/>
                      <a:r>
                        <a:rPr lang="fa-IR" sz="1400" b="1" i="0" u="none" strike="noStrike">
                          <a:solidFill>
                            <a:srgbClr val="000000"/>
                          </a:solidFill>
                          <a:effectLst/>
                          <a:latin typeface="B Zar"/>
                          <a:cs typeface="B Lotus" pitchFamily="2" charset="-78"/>
                        </a:rPr>
                        <a:t>در انتظار باران</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اينجا اغار مهراني است</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تهران مصلا</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304</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07:00:00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119:20:00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r" rtl="1" fontAlgn="ctr"/>
                      <a:r>
                        <a:rPr lang="fa-IR" sz="1400" b="1" i="0" u="none" strike="noStrike">
                          <a:solidFill>
                            <a:srgbClr val="000000"/>
                          </a:solidFill>
                          <a:effectLst/>
                          <a:latin typeface="B Zar"/>
                          <a:cs typeface="B Lotus" pitchFamily="2" charset="-78"/>
                        </a:rPr>
                        <a:t>126:20:00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01:00:00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30:00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dirty="0">
                          <a:solidFill>
                            <a:srgbClr val="000000"/>
                          </a:solidFill>
                          <a:effectLst/>
                          <a:latin typeface="B Zar"/>
                          <a:cs typeface="B Lotus" pitchFamily="2" charset="-78"/>
                        </a:rPr>
                        <a:t>چهار حزب</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12"/>
                  </a:ext>
                </a:extLst>
              </a:tr>
              <a:tr h="430878">
                <a:tc>
                  <a:txBody>
                    <a:bodyPr/>
                    <a:lstStyle/>
                    <a:p>
                      <a:pPr algn="ctr" rtl="1" fontAlgn="ctr"/>
                      <a:r>
                        <a:rPr lang="fa-IR" sz="1200" b="1" i="0" u="none" strike="noStrike">
                          <a:solidFill>
                            <a:srgbClr val="000000"/>
                          </a:solidFill>
                          <a:effectLst/>
                          <a:latin typeface="B Zar"/>
                          <a:cs typeface="B Lotus" pitchFamily="2" charset="-78"/>
                        </a:rPr>
                        <a:t>معارف</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75000"/>
                      </a:schemeClr>
                    </a:solidFill>
                  </a:tcPr>
                </a:tc>
                <a:tc>
                  <a:txBody>
                    <a:bodyPr/>
                    <a:lstStyle/>
                    <a:p>
                      <a:pPr algn="ctr" rtl="1" fontAlgn="ctr"/>
                      <a:r>
                        <a:rPr lang="fa-IR" sz="1400" b="1" i="0" u="none" strike="noStrike">
                          <a:solidFill>
                            <a:srgbClr val="000000"/>
                          </a:solidFill>
                          <a:effectLst/>
                          <a:latin typeface="B Zar"/>
                          <a:cs typeface="B Lotus" pitchFamily="2" charset="-78"/>
                        </a:rPr>
                        <a:t>دعوت</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بهشت اجابت</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حرم حضرت معصومه</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530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296:35:00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151:35:00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r" rtl="1" fontAlgn="ctr"/>
                      <a:r>
                        <a:rPr lang="fa-IR" sz="1400" b="1" i="0" u="none" strike="noStrike">
                          <a:solidFill>
                            <a:srgbClr val="000000"/>
                          </a:solidFill>
                          <a:effectLst/>
                          <a:latin typeface="B Zar"/>
                          <a:cs typeface="B Lotus" pitchFamily="2" charset="-78"/>
                        </a:rPr>
                        <a:t>448:10:00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02:00:00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60:00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dirty="0">
                          <a:solidFill>
                            <a:srgbClr val="000000"/>
                          </a:solidFill>
                          <a:effectLst/>
                          <a:latin typeface="B Zar"/>
                          <a:cs typeface="B Lotus" pitchFamily="2" charset="-78"/>
                        </a:rPr>
                        <a:t>5صبح -15 عصر</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13"/>
                  </a:ext>
                </a:extLst>
              </a:tr>
              <a:tr h="430878">
                <a:tc>
                  <a:txBody>
                    <a:bodyPr/>
                    <a:lstStyle/>
                    <a:p>
                      <a:pPr algn="ctr" rtl="1" fontAlgn="ctr"/>
                      <a:r>
                        <a:rPr lang="fa-IR" sz="1200" b="1" i="0" u="none" strike="noStrike" dirty="0">
                          <a:solidFill>
                            <a:srgbClr val="000000"/>
                          </a:solidFill>
                          <a:effectLst/>
                          <a:latin typeface="B Zar"/>
                          <a:cs typeface="B Lotus" pitchFamily="2" charset="-78"/>
                        </a:rPr>
                        <a:t>ورزش</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75000"/>
                      </a:schemeClr>
                    </a:solidFill>
                  </a:tcPr>
                </a:tc>
                <a:tc>
                  <a:txBody>
                    <a:bodyPr/>
                    <a:lstStyle/>
                    <a:p>
                      <a:pPr algn="ctr" rtl="1" fontAlgn="ctr"/>
                      <a:r>
                        <a:rPr lang="fa-IR" sz="1400" b="1" i="0" u="none" strike="noStrike">
                          <a:solidFill>
                            <a:srgbClr val="000000"/>
                          </a:solidFill>
                          <a:effectLst/>
                          <a:latin typeface="B Zar"/>
                          <a:cs typeface="B Lotus" pitchFamily="2" charset="-78"/>
                        </a:rPr>
                        <a:t>ضيافت پهلوانان</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نسيم نياز</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استوديو</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125</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103:00:00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121:00:00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r" rtl="1" fontAlgn="ctr"/>
                      <a:r>
                        <a:rPr lang="fa-IR" sz="1400" b="1" i="0" u="none" strike="noStrike">
                          <a:solidFill>
                            <a:srgbClr val="000000"/>
                          </a:solidFill>
                          <a:effectLst/>
                          <a:latin typeface="B Zar"/>
                          <a:cs typeface="B Lotus" pitchFamily="2" charset="-78"/>
                        </a:rPr>
                        <a:t>224:00:00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01:00:00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a:solidFill>
                            <a:srgbClr val="000000"/>
                          </a:solidFill>
                          <a:effectLst/>
                          <a:latin typeface="B Zar"/>
                          <a:cs typeface="B Lotus" pitchFamily="2" charset="-78"/>
                        </a:rPr>
                        <a:t>30:00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rtl="1" fontAlgn="ctr"/>
                      <a:r>
                        <a:rPr lang="fa-IR" sz="1400" b="1" i="0" u="none" strike="noStrike" dirty="0">
                          <a:solidFill>
                            <a:srgbClr val="000000"/>
                          </a:solidFill>
                          <a:effectLst/>
                          <a:latin typeface="B Zar"/>
                          <a:cs typeface="B Lotus" pitchFamily="2" charset="-78"/>
                        </a:rPr>
                        <a:t>2 بامداد</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14"/>
                  </a:ext>
                </a:extLst>
              </a:tr>
              <a:tr h="217495">
                <a:tc>
                  <a:txBody>
                    <a:bodyPr/>
                    <a:lstStyle/>
                    <a:p>
                      <a:pPr algn="ctr" rtl="1" fontAlgn="ctr"/>
                      <a:r>
                        <a:rPr lang="fa-IR" sz="1200" b="1" i="0" u="none" strike="noStrike" dirty="0">
                          <a:solidFill>
                            <a:srgbClr val="000000"/>
                          </a:solidFill>
                          <a:effectLst/>
                          <a:latin typeface="B Zar"/>
                          <a:cs typeface="B Lotus" pitchFamily="2" charset="-78"/>
                        </a:rPr>
                        <a:t>جمع </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algn="ctr" rtl="1" fontAlgn="ctr"/>
                      <a:r>
                        <a:rPr lang="fa-IR" sz="1400" b="1" i="0" u="none" strike="noStrike" dirty="0">
                          <a:solidFill>
                            <a:srgbClr val="000000"/>
                          </a:solidFill>
                          <a:effectLst/>
                          <a:latin typeface="B Zar"/>
                          <a:cs typeface="B Lotus" pitchFamily="2" charset="-78"/>
                        </a:rPr>
                        <a:t> </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algn="ctr" rtl="1" fontAlgn="ctr"/>
                      <a:r>
                        <a:rPr lang="fa-IR" sz="1400" b="1" i="0" u="none" strike="noStrike" dirty="0">
                          <a:solidFill>
                            <a:srgbClr val="000000"/>
                          </a:solidFill>
                          <a:effectLst/>
                          <a:latin typeface="B Zar"/>
                          <a:cs typeface="B Lotus" pitchFamily="2" charset="-78"/>
                        </a:rPr>
                        <a:t> </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algn="ctr" rtl="1" fontAlgn="ctr"/>
                      <a:r>
                        <a:rPr lang="fa-IR" sz="1400" b="1" i="0" u="none" strike="noStrike" dirty="0">
                          <a:solidFill>
                            <a:srgbClr val="000000"/>
                          </a:solidFill>
                          <a:effectLst/>
                          <a:latin typeface="B Zar"/>
                          <a:cs typeface="B Lotus" pitchFamily="2" charset="-78"/>
                        </a:rPr>
                        <a:t> </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algn="ctr" rtl="1" fontAlgn="ctr"/>
                      <a:r>
                        <a:rPr lang="fa-IR" sz="1400" b="1" i="0" u="none" strike="noStrike" dirty="0">
                          <a:solidFill>
                            <a:srgbClr val="000000"/>
                          </a:solidFill>
                          <a:effectLst/>
                          <a:latin typeface="B Zar"/>
                          <a:cs typeface="B Lotus" pitchFamily="2" charset="-78"/>
                        </a:rPr>
                        <a:t>2993</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algn="ctr" rtl="1" fontAlgn="ctr"/>
                      <a:r>
                        <a:rPr lang="fa-IR" sz="1400" b="1" i="0" u="none" strike="noStrike" dirty="0">
                          <a:solidFill>
                            <a:srgbClr val="000000"/>
                          </a:solidFill>
                          <a:effectLst/>
                          <a:latin typeface="B Zar"/>
                          <a:cs typeface="B Lotus" pitchFamily="2" charset="-78"/>
                        </a:rPr>
                        <a:t>1462:37:00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algn="ctr" rtl="1" fontAlgn="ctr"/>
                      <a:r>
                        <a:rPr lang="fa-IR" sz="1400" b="1" i="0" u="none" strike="noStrike" dirty="0">
                          <a:solidFill>
                            <a:srgbClr val="000000"/>
                          </a:solidFill>
                          <a:effectLst/>
                          <a:latin typeface="B Zar"/>
                          <a:cs typeface="B Lotus" pitchFamily="2" charset="-78"/>
                        </a:rPr>
                        <a:t>1287:38:00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algn="ctr" rtl="1" fontAlgn="ctr"/>
                      <a:r>
                        <a:rPr lang="fa-IR" sz="1400" b="1" i="0" u="none" strike="noStrike" dirty="0">
                          <a:solidFill>
                            <a:srgbClr val="000000"/>
                          </a:solidFill>
                          <a:effectLst/>
                          <a:latin typeface="B Zar"/>
                          <a:cs typeface="B Lotus" pitchFamily="2" charset="-78"/>
                        </a:rPr>
                        <a:t>2750:15:00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algn="ctr" rtl="1" fontAlgn="ctr"/>
                      <a:r>
                        <a:rPr lang="fa-IR" sz="1400" b="1" i="0" u="none" strike="noStrike" dirty="0">
                          <a:solidFill>
                            <a:srgbClr val="000000"/>
                          </a:solidFill>
                          <a:effectLst/>
                          <a:latin typeface="B Zar"/>
                          <a:cs typeface="B Lotus" pitchFamily="2" charset="-78"/>
                        </a:rPr>
                        <a:t>15:45:00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algn="ctr" rtl="1" fontAlgn="ctr"/>
                      <a:r>
                        <a:rPr lang="fa-IR" sz="1400" b="1" i="0" u="none" strike="noStrike" dirty="0">
                          <a:solidFill>
                            <a:srgbClr val="000000"/>
                          </a:solidFill>
                          <a:effectLst/>
                          <a:latin typeface="B Zar"/>
                          <a:cs typeface="B Lotus" pitchFamily="2" charset="-78"/>
                        </a:rPr>
                        <a:t>472:30:00</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algn="ctr" rtl="1" fontAlgn="ctr"/>
                      <a:r>
                        <a:rPr lang="fa-IR" sz="1400" b="1" i="0" u="none" strike="noStrike" dirty="0">
                          <a:solidFill>
                            <a:srgbClr val="000000"/>
                          </a:solidFill>
                          <a:effectLst/>
                          <a:latin typeface="B Zar"/>
                          <a:cs typeface="B Lotus" pitchFamily="2" charset="-78"/>
                        </a:rPr>
                        <a:t> </a:t>
                      </a:r>
                    </a:p>
                  </a:txBody>
                  <a:tcPr marL="4112" marR="4112" marT="41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10015"/>
                  </a:ext>
                </a:extLst>
              </a:tr>
            </a:tbl>
          </a:graphicData>
        </a:graphic>
      </p:graphicFrame>
    </p:spTree>
    <p:extLst>
      <p:ext uri="{BB962C8B-B14F-4D97-AF65-F5344CB8AC3E}">
        <p14:creationId xmlns:p14="http://schemas.microsoft.com/office/powerpoint/2010/main" val="3449647003"/>
      </p:ext>
    </p:extLst>
  </p:cSld>
  <p:clrMapOvr>
    <a:masterClrMapping/>
  </p:clrMapOvr>
  <p:transition spd="slow">
    <p:pull/>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4706938" y="804863"/>
          <a:ext cx="7037387" cy="5483225"/>
        </p:xfrm>
        <a:graphic>
          <a:graphicData uri="http://schemas.openxmlformats.org/drawingml/2006/table">
            <a:tbl>
              <a:tblPr rtl="1" firstRow="1" firstCol="1" bandRow="1">
                <a:tableStyleId>{073A0DAA-6AF3-43AB-8588-CEC1D06C72B9}</a:tableStyleId>
              </a:tblPr>
              <a:tblGrid>
                <a:gridCol w="987267">
                  <a:extLst>
                    <a:ext uri="{9D8B030D-6E8A-4147-A177-3AD203B41FA5}">
                      <a16:colId xmlns:a16="http://schemas.microsoft.com/office/drawing/2014/main" val="20000"/>
                    </a:ext>
                  </a:extLst>
                </a:gridCol>
                <a:gridCol w="2069993">
                  <a:extLst>
                    <a:ext uri="{9D8B030D-6E8A-4147-A177-3AD203B41FA5}">
                      <a16:colId xmlns:a16="http://schemas.microsoft.com/office/drawing/2014/main" val="20001"/>
                    </a:ext>
                  </a:extLst>
                </a:gridCol>
                <a:gridCol w="2553266">
                  <a:extLst>
                    <a:ext uri="{9D8B030D-6E8A-4147-A177-3AD203B41FA5}">
                      <a16:colId xmlns:a16="http://schemas.microsoft.com/office/drawing/2014/main" val="20002"/>
                    </a:ext>
                  </a:extLst>
                </a:gridCol>
                <a:gridCol w="1426860">
                  <a:extLst>
                    <a:ext uri="{9D8B030D-6E8A-4147-A177-3AD203B41FA5}">
                      <a16:colId xmlns:a16="http://schemas.microsoft.com/office/drawing/2014/main" val="20003"/>
                    </a:ext>
                  </a:extLst>
                </a:gridCol>
              </a:tblGrid>
              <a:tr h="277045">
                <a:tc>
                  <a:txBody>
                    <a:bodyPr/>
                    <a:lstStyle/>
                    <a:p>
                      <a:pPr algn="ctr" rtl="1">
                        <a:lnSpc>
                          <a:spcPct val="115000"/>
                        </a:lnSpc>
                        <a:spcAft>
                          <a:spcPts val="0"/>
                        </a:spcAft>
                      </a:pPr>
                      <a:r>
                        <a:rPr lang="fa-IR" sz="1200" dirty="0">
                          <a:effectLst/>
                        </a:rPr>
                        <a:t>شبكه </a:t>
                      </a:r>
                      <a:endParaRPr lang="en-US" sz="1200" b="1" dirty="0">
                        <a:effectLst/>
                        <a:latin typeface="Calibri"/>
                        <a:ea typeface="Calibri"/>
                        <a:cs typeface="B Mitra" pitchFamily="2" charset="-78"/>
                      </a:endParaRPr>
                    </a:p>
                  </a:txBody>
                  <a:tcPr marL="62014" marR="62014" marT="0" marB="0"/>
                </a:tc>
                <a:tc>
                  <a:txBody>
                    <a:bodyPr/>
                    <a:lstStyle/>
                    <a:p>
                      <a:pPr algn="ctr" rtl="1">
                        <a:lnSpc>
                          <a:spcPct val="115000"/>
                        </a:lnSpc>
                        <a:spcAft>
                          <a:spcPts val="0"/>
                        </a:spcAft>
                      </a:pPr>
                      <a:r>
                        <a:rPr lang="fa-IR" sz="1200" dirty="0">
                          <a:effectLst/>
                        </a:rPr>
                        <a:t>نام ويژه برنامه </a:t>
                      </a:r>
                      <a:endParaRPr lang="en-US" sz="1200" b="1" dirty="0">
                        <a:solidFill>
                          <a:schemeClr val="bg1"/>
                        </a:solidFill>
                        <a:effectLst/>
                        <a:latin typeface="Calibri"/>
                        <a:ea typeface="Calibri"/>
                        <a:cs typeface="B Mitra" pitchFamily="2" charset="-78"/>
                      </a:endParaRPr>
                    </a:p>
                  </a:txBody>
                  <a:tcPr marL="62014" marR="62014" marT="0" marB="0"/>
                </a:tc>
                <a:tc>
                  <a:txBody>
                    <a:bodyPr/>
                    <a:lstStyle/>
                    <a:p>
                      <a:pPr algn="ctr" rtl="1">
                        <a:lnSpc>
                          <a:spcPct val="115000"/>
                        </a:lnSpc>
                        <a:spcAft>
                          <a:spcPts val="0"/>
                        </a:spcAft>
                      </a:pPr>
                      <a:r>
                        <a:rPr lang="fa-IR" sz="1200" dirty="0">
                          <a:effectLst/>
                        </a:rPr>
                        <a:t>محل پوشش برنامه </a:t>
                      </a:r>
                      <a:endParaRPr lang="en-US" sz="1200" b="1" dirty="0">
                        <a:solidFill>
                          <a:schemeClr val="bg1"/>
                        </a:solidFill>
                        <a:effectLst/>
                        <a:latin typeface="Calibri"/>
                        <a:ea typeface="Calibri"/>
                        <a:cs typeface="B Mitra" pitchFamily="2" charset="-78"/>
                      </a:endParaRPr>
                    </a:p>
                  </a:txBody>
                  <a:tcPr marL="62014" marR="62014" marT="0" marB="0"/>
                </a:tc>
                <a:tc>
                  <a:txBody>
                    <a:bodyPr/>
                    <a:lstStyle/>
                    <a:p>
                      <a:pPr algn="ctr" rtl="1">
                        <a:lnSpc>
                          <a:spcPct val="115000"/>
                        </a:lnSpc>
                        <a:spcAft>
                          <a:spcPts val="0"/>
                        </a:spcAft>
                      </a:pPr>
                      <a:r>
                        <a:rPr lang="fa-IR" sz="1200" dirty="0">
                          <a:effectLst/>
                        </a:rPr>
                        <a:t>ساعت پخش</a:t>
                      </a:r>
                      <a:endParaRPr lang="en-US" sz="1200" b="1" dirty="0">
                        <a:solidFill>
                          <a:schemeClr val="bg1"/>
                        </a:solidFill>
                        <a:effectLst/>
                        <a:latin typeface="Calibri"/>
                        <a:ea typeface="Calibri"/>
                        <a:cs typeface="B Mitra" pitchFamily="2" charset="-78"/>
                      </a:endParaRPr>
                    </a:p>
                  </a:txBody>
                  <a:tcPr marL="62014" marR="62014" marT="0" marB="0"/>
                </a:tc>
                <a:extLst>
                  <a:ext uri="{0D108BD9-81ED-4DB2-BD59-A6C34878D82A}">
                    <a16:rowId xmlns:a16="http://schemas.microsoft.com/office/drawing/2014/main" val="10000"/>
                  </a:ext>
                </a:extLst>
              </a:tr>
              <a:tr h="284559">
                <a:tc>
                  <a:txBody>
                    <a:bodyPr/>
                    <a:lstStyle/>
                    <a:p>
                      <a:pPr algn="ctr" rtl="0">
                        <a:lnSpc>
                          <a:spcPct val="115000"/>
                        </a:lnSpc>
                        <a:spcAft>
                          <a:spcPts val="0"/>
                        </a:spcAft>
                      </a:pPr>
                      <a:r>
                        <a:rPr lang="fa-IR" sz="1200" dirty="0">
                          <a:effectLst/>
                        </a:rPr>
                        <a:t>آوا </a:t>
                      </a:r>
                      <a:endParaRPr lang="fa-IR" sz="1200" b="1" dirty="0">
                        <a:effectLst/>
                        <a:latin typeface="Calibri"/>
                        <a:ea typeface="Calibri"/>
                        <a:cs typeface="B Mitra" pitchFamily="2" charset="-78"/>
                      </a:endParaRPr>
                    </a:p>
                  </a:txBody>
                  <a:tcPr marL="62014" marR="62014" marT="0" marB="0"/>
                </a:tc>
                <a:tc>
                  <a:txBody>
                    <a:bodyPr/>
                    <a:lstStyle/>
                    <a:p>
                      <a:pPr algn="ctr" rtl="1">
                        <a:lnSpc>
                          <a:spcPct val="115000"/>
                        </a:lnSpc>
                        <a:spcAft>
                          <a:spcPts val="0"/>
                        </a:spcAft>
                      </a:pPr>
                      <a:r>
                        <a:rPr lang="fa-IR" sz="1400" b="1" dirty="0">
                          <a:effectLst/>
                        </a:rPr>
                        <a:t>آواي قدر </a:t>
                      </a:r>
                      <a:endParaRPr lang="en-US" sz="1400" b="1" dirty="0">
                        <a:effectLst/>
                        <a:latin typeface="Calibri"/>
                        <a:ea typeface="Calibri"/>
                        <a:cs typeface="B Mitra" pitchFamily="2" charset="-78"/>
                      </a:endParaRPr>
                    </a:p>
                  </a:txBody>
                  <a:tcPr marL="62014" marR="62014" marT="0" marB="0"/>
                </a:tc>
                <a:tc>
                  <a:txBody>
                    <a:bodyPr/>
                    <a:lstStyle/>
                    <a:p>
                      <a:pPr algn="ctr" rtl="1">
                        <a:lnSpc>
                          <a:spcPct val="115000"/>
                        </a:lnSpc>
                        <a:spcAft>
                          <a:spcPts val="0"/>
                        </a:spcAft>
                      </a:pPr>
                      <a:r>
                        <a:rPr lang="fa-IR" sz="1400" b="1" dirty="0">
                          <a:effectLst/>
                        </a:rPr>
                        <a:t>استوديو</a:t>
                      </a:r>
                      <a:endParaRPr lang="en-US" sz="1400" b="1" dirty="0">
                        <a:effectLst/>
                        <a:latin typeface="Calibri"/>
                        <a:ea typeface="Calibri"/>
                        <a:cs typeface="B Mitra" pitchFamily="2" charset="-78"/>
                      </a:endParaRPr>
                    </a:p>
                  </a:txBody>
                  <a:tcPr marL="62014" marR="62014" marT="0" marB="0"/>
                </a:tc>
                <a:tc>
                  <a:txBody>
                    <a:bodyPr/>
                    <a:lstStyle/>
                    <a:p>
                      <a:pPr algn="ctr" rtl="1">
                        <a:lnSpc>
                          <a:spcPct val="115000"/>
                        </a:lnSpc>
                        <a:spcAft>
                          <a:spcPts val="0"/>
                        </a:spcAft>
                      </a:pPr>
                      <a:r>
                        <a:rPr lang="fa-IR" sz="1400" b="1" dirty="0">
                          <a:effectLst/>
                        </a:rPr>
                        <a:t>22الي 2 بامداد</a:t>
                      </a:r>
                      <a:endParaRPr lang="en-US" sz="1400" b="1" dirty="0">
                        <a:effectLst/>
                        <a:latin typeface="Calibri"/>
                        <a:ea typeface="Calibri"/>
                        <a:cs typeface="B Mitra" pitchFamily="2" charset="-78"/>
                      </a:endParaRPr>
                    </a:p>
                  </a:txBody>
                  <a:tcPr marL="62014" marR="62014" marT="0" marB="0"/>
                </a:tc>
                <a:extLst>
                  <a:ext uri="{0D108BD9-81ED-4DB2-BD59-A6C34878D82A}">
                    <a16:rowId xmlns:a16="http://schemas.microsoft.com/office/drawing/2014/main" val="10001"/>
                  </a:ext>
                </a:extLst>
              </a:tr>
              <a:tr h="550796">
                <a:tc>
                  <a:txBody>
                    <a:bodyPr/>
                    <a:lstStyle/>
                    <a:p>
                      <a:pPr algn="ctr" rtl="0">
                        <a:lnSpc>
                          <a:spcPct val="115000"/>
                        </a:lnSpc>
                        <a:spcAft>
                          <a:spcPts val="0"/>
                        </a:spcAft>
                      </a:pPr>
                      <a:r>
                        <a:rPr lang="fa-IR" sz="1200" dirty="0">
                          <a:effectLst/>
                        </a:rPr>
                        <a:t>ايران </a:t>
                      </a:r>
                      <a:endParaRPr lang="fa-IR" sz="1200" b="1" dirty="0">
                        <a:effectLst/>
                        <a:latin typeface="Calibri"/>
                        <a:ea typeface="Calibri"/>
                        <a:cs typeface="B Mitra" pitchFamily="2" charset="-78"/>
                      </a:endParaRPr>
                    </a:p>
                  </a:txBody>
                  <a:tcPr marL="62014" marR="62014" marT="0" marB="0"/>
                </a:tc>
                <a:tc>
                  <a:txBody>
                    <a:bodyPr/>
                    <a:lstStyle/>
                    <a:p>
                      <a:pPr algn="ctr" rtl="1">
                        <a:lnSpc>
                          <a:spcPct val="115000"/>
                        </a:lnSpc>
                        <a:spcAft>
                          <a:spcPts val="0"/>
                        </a:spcAft>
                      </a:pPr>
                      <a:r>
                        <a:rPr lang="fa-IR" sz="1400" b="1" dirty="0">
                          <a:effectLst/>
                        </a:rPr>
                        <a:t>دعاي جوشن كبير </a:t>
                      </a:r>
                      <a:endParaRPr lang="en-US" sz="1400" b="1" dirty="0">
                        <a:effectLst/>
                        <a:latin typeface="Calibri"/>
                        <a:ea typeface="Calibri"/>
                        <a:cs typeface="B Mitra" pitchFamily="2" charset="-78"/>
                      </a:endParaRPr>
                    </a:p>
                  </a:txBody>
                  <a:tcPr marL="62014" marR="62014" marT="0" marB="0"/>
                </a:tc>
                <a:tc>
                  <a:txBody>
                    <a:bodyPr/>
                    <a:lstStyle/>
                    <a:p>
                      <a:pPr algn="ctr" rtl="1">
                        <a:lnSpc>
                          <a:spcPct val="115000"/>
                        </a:lnSpc>
                        <a:spcAft>
                          <a:spcPts val="0"/>
                        </a:spcAft>
                      </a:pPr>
                      <a:r>
                        <a:rPr lang="fa-IR" sz="1400" b="1" dirty="0">
                          <a:effectLst/>
                        </a:rPr>
                        <a:t>هئيت حسينيه همداني ها </a:t>
                      </a:r>
                      <a:endParaRPr lang="en-US" sz="1400" b="1" dirty="0">
                        <a:effectLst/>
                        <a:latin typeface="Calibri"/>
                        <a:ea typeface="Calibri"/>
                        <a:cs typeface="B Mitra" pitchFamily="2" charset="-78"/>
                      </a:endParaRPr>
                    </a:p>
                  </a:txBody>
                  <a:tcPr marL="62014" marR="62014" marT="0" marB="0"/>
                </a:tc>
                <a:tc>
                  <a:txBody>
                    <a:bodyPr/>
                    <a:lstStyle/>
                    <a:p>
                      <a:pPr algn="ctr" rtl="1">
                        <a:lnSpc>
                          <a:spcPct val="115000"/>
                        </a:lnSpc>
                        <a:spcAft>
                          <a:spcPts val="0"/>
                        </a:spcAft>
                      </a:pPr>
                      <a:r>
                        <a:rPr lang="fa-IR" sz="1400" b="1" dirty="0">
                          <a:effectLst/>
                        </a:rPr>
                        <a:t>همزمان باپخش از مكان </a:t>
                      </a:r>
                      <a:endParaRPr lang="en-US" sz="1400" b="1" dirty="0">
                        <a:effectLst/>
                        <a:latin typeface="Calibri"/>
                        <a:ea typeface="Calibri"/>
                        <a:cs typeface="B Mitra" pitchFamily="2" charset="-78"/>
                      </a:endParaRPr>
                    </a:p>
                  </a:txBody>
                  <a:tcPr marL="62014" marR="62014" marT="0" marB="0"/>
                </a:tc>
                <a:extLst>
                  <a:ext uri="{0D108BD9-81ED-4DB2-BD59-A6C34878D82A}">
                    <a16:rowId xmlns:a16="http://schemas.microsoft.com/office/drawing/2014/main" val="10002"/>
                  </a:ext>
                </a:extLst>
              </a:tr>
              <a:tr h="284559">
                <a:tc>
                  <a:txBody>
                    <a:bodyPr/>
                    <a:lstStyle/>
                    <a:p>
                      <a:pPr algn="ctr" rtl="0">
                        <a:lnSpc>
                          <a:spcPct val="115000"/>
                        </a:lnSpc>
                        <a:spcAft>
                          <a:spcPts val="0"/>
                        </a:spcAft>
                      </a:pPr>
                      <a:r>
                        <a:rPr lang="fa-IR" sz="1200" dirty="0">
                          <a:effectLst/>
                        </a:rPr>
                        <a:t>اقتصاد</a:t>
                      </a:r>
                      <a:endParaRPr lang="fa-IR" sz="1200" b="1" dirty="0">
                        <a:effectLst/>
                        <a:latin typeface="Calibri"/>
                        <a:ea typeface="Calibri"/>
                        <a:cs typeface="B Mitra" pitchFamily="2" charset="-78"/>
                      </a:endParaRPr>
                    </a:p>
                  </a:txBody>
                  <a:tcPr marL="62014" marR="62014" marT="0" marB="0"/>
                </a:tc>
                <a:tc>
                  <a:txBody>
                    <a:bodyPr/>
                    <a:lstStyle/>
                    <a:p>
                      <a:pPr algn="ctr" rtl="1">
                        <a:lnSpc>
                          <a:spcPct val="115000"/>
                        </a:lnSpc>
                        <a:spcAft>
                          <a:spcPts val="0"/>
                        </a:spcAft>
                      </a:pPr>
                      <a:r>
                        <a:rPr lang="fa-IR" sz="1400" b="1" dirty="0">
                          <a:effectLst/>
                        </a:rPr>
                        <a:t>قیصریه   </a:t>
                      </a:r>
                      <a:endParaRPr lang="en-US" sz="1400" b="1" dirty="0">
                        <a:effectLst/>
                        <a:latin typeface="Calibri"/>
                        <a:ea typeface="Calibri"/>
                        <a:cs typeface="B Mitra" pitchFamily="2" charset="-78"/>
                      </a:endParaRPr>
                    </a:p>
                  </a:txBody>
                  <a:tcPr marL="62014" marR="62014" marT="0" marB="0"/>
                </a:tc>
                <a:tc>
                  <a:txBody>
                    <a:bodyPr/>
                    <a:lstStyle/>
                    <a:p>
                      <a:pPr marL="228600" algn="ctr" rtl="1">
                        <a:lnSpc>
                          <a:spcPct val="115000"/>
                        </a:lnSpc>
                        <a:spcAft>
                          <a:spcPts val="0"/>
                        </a:spcAft>
                      </a:pPr>
                      <a:r>
                        <a:rPr lang="fa-IR" sz="1400" b="1" dirty="0">
                          <a:effectLst/>
                        </a:rPr>
                        <a:t>امام زاده صالح  </a:t>
                      </a:r>
                      <a:endParaRPr lang="en-US" sz="1400" b="1" dirty="0">
                        <a:effectLst/>
                        <a:latin typeface="Calibri"/>
                        <a:ea typeface="Calibri"/>
                        <a:cs typeface="B Mitra" pitchFamily="2" charset="-78"/>
                      </a:endParaRPr>
                    </a:p>
                  </a:txBody>
                  <a:tcPr marL="62014" marR="62014" marT="0" marB="0"/>
                </a:tc>
                <a:tc>
                  <a:txBody>
                    <a:bodyPr/>
                    <a:lstStyle/>
                    <a:p>
                      <a:pPr marL="228600" algn="ctr" rtl="1">
                        <a:lnSpc>
                          <a:spcPct val="115000"/>
                        </a:lnSpc>
                        <a:spcAft>
                          <a:spcPts val="0"/>
                        </a:spcAft>
                      </a:pPr>
                      <a:r>
                        <a:rPr lang="fa-IR" sz="1400" b="1" dirty="0">
                          <a:effectLst/>
                        </a:rPr>
                        <a:t>22الي 2 بامداد </a:t>
                      </a:r>
                      <a:endParaRPr lang="en-US" sz="1400" b="1" dirty="0">
                        <a:effectLst/>
                        <a:latin typeface="Calibri"/>
                        <a:ea typeface="Calibri"/>
                        <a:cs typeface="B Mitra" pitchFamily="2" charset="-78"/>
                      </a:endParaRPr>
                    </a:p>
                  </a:txBody>
                  <a:tcPr marL="62014" marR="62014" marT="0" marB="0"/>
                </a:tc>
                <a:extLst>
                  <a:ext uri="{0D108BD9-81ED-4DB2-BD59-A6C34878D82A}">
                    <a16:rowId xmlns:a16="http://schemas.microsoft.com/office/drawing/2014/main" val="10003"/>
                  </a:ext>
                </a:extLst>
              </a:tr>
              <a:tr h="284559">
                <a:tc>
                  <a:txBody>
                    <a:bodyPr/>
                    <a:lstStyle/>
                    <a:p>
                      <a:pPr algn="ctr" rtl="0">
                        <a:lnSpc>
                          <a:spcPct val="115000"/>
                        </a:lnSpc>
                        <a:spcAft>
                          <a:spcPts val="0"/>
                        </a:spcAft>
                      </a:pPr>
                      <a:r>
                        <a:rPr lang="fa-IR" sz="1200" dirty="0">
                          <a:effectLst/>
                        </a:rPr>
                        <a:t>پيام </a:t>
                      </a:r>
                      <a:endParaRPr lang="fa-IR" sz="1200" b="1" dirty="0">
                        <a:effectLst/>
                        <a:latin typeface="Calibri"/>
                        <a:ea typeface="Calibri"/>
                        <a:cs typeface="B Mitra" pitchFamily="2" charset="-78"/>
                      </a:endParaRPr>
                    </a:p>
                  </a:txBody>
                  <a:tcPr marL="62014" marR="62014" marT="0" marB="0"/>
                </a:tc>
                <a:tc>
                  <a:txBody>
                    <a:bodyPr/>
                    <a:lstStyle/>
                    <a:p>
                      <a:pPr algn="ctr" rtl="1">
                        <a:lnSpc>
                          <a:spcPct val="115000"/>
                        </a:lnSpc>
                        <a:spcAft>
                          <a:spcPts val="0"/>
                        </a:spcAft>
                      </a:pPr>
                      <a:r>
                        <a:rPr lang="fa-IR" sz="1400" b="1" dirty="0">
                          <a:effectLst/>
                        </a:rPr>
                        <a:t>پيام قدر </a:t>
                      </a:r>
                      <a:endParaRPr lang="en-US" sz="1400" b="1" dirty="0">
                        <a:effectLst/>
                        <a:latin typeface="Calibri"/>
                        <a:ea typeface="Calibri"/>
                        <a:cs typeface="B Mitra" pitchFamily="2" charset="-78"/>
                      </a:endParaRPr>
                    </a:p>
                  </a:txBody>
                  <a:tcPr marL="62014" marR="62014" marT="0" marB="0"/>
                </a:tc>
                <a:tc>
                  <a:txBody>
                    <a:bodyPr/>
                    <a:lstStyle/>
                    <a:p>
                      <a:pPr algn="ctr" rtl="1">
                        <a:lnSpc>
                          <a:spcPct val="115000"/>
                        </a:lnSpc>
                        <a:spcAft>
                          <a:spcPts val="0"/>
                        </a:spcAft>
                      </a:pPr>
                      <a:r>
                        <a:rPr lang="fa-IR" sz="1400" b="1" dirty="0">
                          <a:effectLst/>
                        </a:rPr>
                        <a:t>استوديو </a:t>
                      </a:r>
                      <a:endParaRPr lang="en-US" sz="1400" b="1" dirty="0">
                        <a:effectLst/>
                        <a:latin typeface="Calibri"/>
                        <a:ea typeface="Calibri"/>
                        <a:cs typeface="B Mitra" pitchFamily="2" charset="-78"/>
                      </a:endParaRPr>
                    </a:p>
                  </a:txBody>
                  <a:tcPr marL="62014" marR="62014" marT="0" marB="0"/>
                </a:tc>
                <a:tc>
                  <a:txBody>
                    <a:bodyPr/>
                    <a:lstStyle/>
                    <a:p>
                      <a:pPr algn="ctr" rtl="1">
                        <a:lnSpc>
                          <a:spcPct val="115000"/>
                        </a:lnSpc>
                        <a:spcAft>
                          <a:spcPts val="0"/>
                        </a:spcAft>
                      </a:pPr>
                      <a:r>
                        <a:rPr lang="fa-IR" sz="1400" b="1" dirty="0">
                          <a:effectLst/>
                        </a:rPr>
                        <a:t>22الي 2 بامداد </a:t>
                      </a:r>
                      <a:endParaRPr lang="en-US" sz="1400" b="1" dirty="0">
                        <a:effectLst/>
                        <a:latin typeface="Calibri"/>
                        <a:ea typeface="Calibri"/>
                        <a:cs typeface="B Mitra" pitchFamily="2" charset="-78"/>
                      </a:endParaRPr>
                    </a:p>
                  </a:txBody>
                  <a:tcPr marL="62014" marR="62014" marT="0" marB="0"/>
                </a:tc>
                <a:extLst>
                  <a:ext uri="{0D108BD9-81ED-4DB2-BD59-A6C34878D82A}">
                    <a16:rowId xmlns:a16="http://schemas.microsoft.com/office/drawing/2014/main" val="10004"/>
                  </a:ext>
                </a:extLst>
              </a:tr>
              <a:tr h="503718">
                <a:tc>
                  <a:txBody>
                    <a:bodyPr/>
                    <a:lstStyle/>
                    <a:p>
                      <a:pPr algn="ctr" rtl="0">
                        <a:lnSpc>
                          <a:spcPct val="115000"/>
                        </a:lnSpc>
                        <a:spcAft>
                          <a:spcPts val="0"/>
                        </a:spcAft>
                      </a:pPr>
                      <a:r>
                        <a:rPr lang="fa-IR" sz="1200" dirty="0">
                          <a:effectLst/>
                        </a:rPr>
                        <a:t>تهران </a:t>
                      </a:r>
                      <a:endParaRPr lang="fa-IR" sz="1200" b="1" dirty="0">
                        <a:effectLst/>
                        <a:latin typeface="Calibri"/>
                        <a:ea typeface="Calibri"/>
                        <a:cs typeface="B Mitra" pitchFamily="2" charset="-78"/>
                      </a:endParaRPr>
                    </a:p>
                  </a:txBody>
                  <a:tcPr marL="62014" marR="62014" marT="0" marB="0"/>
                </a:tc>
                <a:tc>
                  <a:txBody>
                    <a:bodyPr/>
                    <a:lstStyle/>
                    <a:p>
                      <a:pPr algn="ctr" rtl="1">
                        <a:lnSpc>
                          <a:spcPct val="115000"/>
                        </a:lnSpc>
                        <a:spcAft>
                          <a:spcPts val="0"/>
                        </a:spcAft>
                      </a:pPr>
                      <a:r>
                        <a:rPr lang="fa-IR" sz="1400" b="1" dirty="0">
                          <a:effectLst/>
                        </a:rPr>
                        <a:t>باغ فيض </a:t>
                      </a:r>
                      <a:endParaRPr lang="en-US" sz="1400" b="1" dirty="0">
                        <a:effectLst/>
                        <a:latin typeface="Calibri"/>
                        <a:ea typeface="Calibri"/>
                        <a:cs typeface="B Mitra" pitchFamily="2" charset="-78"/>
                      </a:endParaRPr>
                    </a:p>
                  </a:txBody>
                  <a:tcPr marL="62014" marR="62014" marT="0" marB="0"/>
                </a:tc>
                <a:tc>
                  <a:txBody>
                    <a:bodyPr/>
                    <a:lstStyle/>
                    <a:p>
                      <a:pPr marL="228600" algn="ctr" rtl="1">
                        <a:lnSpc>
                          <a:spcPct val="115000"/>
                        </a:lnSpc>
                        <a:spcAft>
                          <a:spcPts val="0"/>
                        </a:spcAft>
                      </a:pPr>
                      <a:r>
                        <a:rPr lang="fa-IR" sz="1400" b="1" dirty="0">
                          <a:effectLst/>
                        </a:rPr>
                        <a:t>امام زاده صالح( ع) وحرم عبدالعظیم حسنی( ع)</a:t>
                      </a:r>
                      <a:endParaRPr lang="en-US" sz="1400" b="1" dirty="0">
                        <a:effectLst/>
                        <a:latin typeface="Calibri"/>
                        <a:ea typeface="Calibri"/>
                        <a:cs typeface="B Mitra" pitchFamily="2" charset="-78"/>
                      </a:endParaRPr>
                    </a:p>
                  </a:txBody>
                  <a:tcPr marL="62014" marR="62014" marT="0" marB="0"/>
                </a:tc>
                <a:tc>
                  <a:txBody>
                    <a:bodyPr/>
                    <a:lstStyle/>
                    <a:p>
                      <a:pPr marL="228600" algn="ctr" rtl="1">
                        <a:lnSpc>
                          <a:spcPct val="115000"/>
                        </a:lnSpc>
                        <a:spcAft>
                          <a:spcPts val="0"/>
                        </a:spcAft>
                      </a:pPr>
                      <a:r>
                        <a:rPr lang="fa-IR" sz="1400" b="1" dirty="0">
                          <a:effectLst/>
                        </a:rPr>
                        <a:t>21:30</a:t>
                      </a:r>
                      <a:endParaRPr lang="en-US" sz="1400" b="1" dirty="0">
                        <a:effectLst/>
                        <a:latin typeface="Calibri"/>
                        <a:ea typeface="Calibri"/>
                        <a:cs typeface="B Mitra" pitchFamily="2" charset="-78"/>
                      </a:endParaRPr>
                    </a:p>
                  </a:txBody>
                  <a:tcPr marL="62014" marR="62014" marT="0" marB="0"/>
                </a:tc>
                <a:extLst>
                  <a:ext uri="{0D108BD9-81ED-4DB2-BD59-A6C34878D82A}">
                    <a16:rowId xmlns:a16="http://schemas.microsoft.com/office/drawing/2014/main" val="10005"/>
                  </a:ext>
                </a:extLst>
              </a:tr>
              <a:tr h="380001">
                <a:tc>
                  <a:txBody>
                    <a:bodyPr/>
                    <a:lstStyle/>
                    <a:p>
                      <a:pPr algn="ctr" rtl="0">
                        <a:lnSpc>
                          <a:spcPct val="115000"/>
                        </a:lnSpc>
                        <a:spcAft>
                          <a:spcPts val="0"/>
                        </a:spcAft>
                      </a:pPr>
                      <a:r>
                        <a:rPr lang="fa-IR" sz="1200" dirty="0">
                          <a:effectLst/>
                        </a:rPr>
                        <a:t>جوان </a:t>
                      </a:r>
                      <a:endParaRPr lang="fa-IR" sz="1200" b="1" dirty="0">
                        <a:effectLst/>
                        <a:latin typeface="Calibri"/>
                        <a:ea typeface="Calibri"/>
                        <a:cs typeface="B Mitra" pitchFamily="2" charset="-78"/>
                      </a:endParaRPr>
                    </a:p>
                  </a:txBody>
                  <a:tcPr marL="62014" marR="62014" marT="0" marB="0"/>
                </a:tc>
                <a:tc>
                  <a:txBody>
                    <a:bodyPr/>
                    <a:lstStyle/>
                    <a:p>
                      <a:pPr algn="ctr" rtl="1">
                        <a:lnSpc>
                          <a:spcPct val="115000"/>
                        </a:lnSpc>
                        <a:spcAft>
                          <a:spcPts val="0"/>
                        </a:spcAft>
                      </a:pPr>
                      <a:r>
                        <a:rPr lang="fa-IR" sz="1400" b="1" dirty="0">
                          <a:effectLst/>
                        </a:rPr>
                        <a:t>و خدایی که در این نزدیکی است</a:t>
                      </a:r>
                      <a:endParaRPr lang="en-US" sz="1400" b="1" dirty="0">
                        <a:effectLst/>
                        <a:latin typeface="Calibri"/>
                        <a:ea typeface="Calibri"/>
                        <a:cs typeface="B Mitra" pitchFamily="2" charset="-78"/>
                      </a:endParaRPr>
                    </a:p>
                  </a:txBody>
                  <a:tcPr marL="62014" marR="62014" marT="0" marB="0"/>
                </a:tc>
                <a:tc>
                  <a:txBody>
                    <a:bodyPr/>
                    <a:lstStyle/>
                    <a:p>
                      <a:pPr marL="228600" algn="ctr" rtl="1">
                        <a:lnSpc>
                          <a:spcPct val="115000"/>
                        </a:lnSpc>
                        <a:spcAft>
                          <a:spcPts val="0"/>
                        </a:spcAft>
                      </a:pPr>
                      <a:r>
                        <a:rPr lang="fa-IR" sz="1400" b="1" dirty="0">
                          <a:effectLst/>
                        </a:rPr>
                        <a:t>مشهد حرم رضوي </a:t>
                      </a:r>
                      <a:endParaRPr lang="en-US" sz="1400" b="1" dirty="0">
                        <a:effectLst/>
                        <a:latin typeface="Calibri"/>
                        <a:ea typeface="Calibri"/>
                        <a:cs typeface="B Mitra" pitchFamily="2" charset="-78"/>
                      </a:endParaRPr>
                    </a:p>
                  </a:txBody>
                  <a:tcPr marL="62014" marR="62014" marT="0" marB="0"/>
                </a:tc>
                <a:tc>
                  <a:txBody>
                    <a:bodyPr/>
                    <a:lstStyle/>
                    <a:p>
                      <a:pPr marL="228600" algn="ctr" rtl="1">
                        <a:lnSpc>
                          <a:spcPct val="115000"/>
                        </a:lnSpc>
                        <a:spcAft>
                          <a:spcPts val="0"/>
                        </a:spcAft>
                      </a:pPr>
                      <a:r>
                        <a:rPr lang="fa-IR" sz="1400" b="1" dirty="0">
                          <a:effectLst/>
                        </a:rPr>
                        <a:t>23الي 2 بامداد</a:t>
                      </a:r>
                      <a:endParaRPr lang="en-US" sz="1400" b="1" dirty="0">
                        <a:effectLst/>
                        <a:latin typeface="Calibri"/>
                        <a:ea typeface="Calibri"/>
                        <a:cs typeface="B Mitra" pitchFamily="2" charset="-78"/>
                      </a:endParaRPr>
                    </a:p>
                  </a:txBody>
                  <a:tcPr marL="62014" marR="62014" marT="0" marB="0"/>
                </a:tc>
                <a:extLst>
                  <a:ext uri="{0D108BD9-81ED-4DB2-BD59-A6C34878D82A}">
                    <a16:rowId xmlns:a16="http://schemas.microsoft.com/office/drawing/2014/main" val="10006"/>
                  </a:ext>
                </a:extLst>
              </a:tr>
              <a:tr h="490726">
                <a:tc>
                  <a:txBody>
                    <a:bodyPr/>
                    <a:lstStyle/>
                    <a:p>
                      <a:pPr algn="ctr" rtl="0">
                        <a:lnSpc>
                          <a:spcPct val="115000"/>
                        </a:lnSpc>
                        <a:spcAft>
                          <a:spcPts val="0"/>
                        </a:spcAft>
                      </a:pPr>
                      <a:r>
                        <a:rPr lang="fa-IR" sz="1200" dirty="0">
                          <a:effectLst/>
                        </a:rPr>
                        <a:t>سلامت </a:t>
                      </a:r>
                      <a:endParaRPr lang="fa-IR" sz="1200" b="1" dirty="0">
                        <a:effectLst/>
                        <a:latin typeface="Calibri"/>
                        <a:ea typeface="Calibri"/>
                        <a:cs typeface="B Mitra" pitchFamily="2" charset="-78"/>
                      </a:endParaRPr>
                    </a:p>
                  </a:txBody>
                  <a:tcPr marL="62014" marR="62014" marT="0" marB="0"/>
                </a:tc>
                <a:tc>
                  <a:txBody>
                    <a:bodyPr/>
                    <a:lstStyle/>
                    <a:p>
                      <a:pPr algn="ctr" rtl="1">
                        <a:lnSpc>
                          <a:spcPct val="115000"/>
                        </a:lnSpc>
                        <a:spcAft>
                          <a:spcPts val="0"/>
                        </a:spcAft>
                      </a:pPr>
                      <a:r>
                        <a:rPr lang="fa-IR" sz="1400" b="1" dirty="0">
                          <a:effectLst/>
                        </a:rPr>
                        <a:t>دعاي جوشن كبير </a:t>
                      </a:r>
                      <a:endParaRPr lang="en-US" sz="1400" b="1" dirty="0">
                        <a:effectLst/>
                        <a:latin typeface="Calibri"/>
                        <a:ea typeface="Calibri"/>
                        <a:cs typeface="B Mitra" pitchFamily="2" charset="-78"/>
                      </a:endParaRPr>
                    </a:p>
                  </a:txBody>
                  <a:tcPr marL="62014" marR="62014" marT="0" marB="0"/>
                </a:tc>
                <a:tc>
                  <a:txBody>
                    <a:bodyPr/>
                    <a:lstStyle/>
                    <a:p>
                      <a:pPr marL="228600" algn="ctr" rtl="1">
                        <a:lnSpc>
                          <a:spcPct val="115000"/>
                        </a:lnSpc>
                        <a:spcAft>
                          <a:spcPts val="0"/>
                        </a:spcAft>
                      </a:pPr>
                      <a:r>
                        <a:rPr lang="fa-IR" sz="1400" b="1" dirty="0">
                          <a:effectLst/>
                        </a:rPr>
                        <a:t>توليدي </a:t>
                      </a:r>
                      <a:endParaRPr lang="en-US" sz="1400" b="1" dirty="0">
                        <a:effectLst/>
                        <a:latin typeface="Calibri"/>
                        <a:ea typeface="Calibri"/>
                        <a:cs typeface="B Mitra" pitchFamily="2" charset="-78"/>
                      </a:endParaRPr>
                    </a:p>
                  </a:txBody>
                  <a:tcPr marL="62014" marR="62014" marT="0" marB="0"/>
                </a:tc>
                <a:tc>
                  <a:txBody>
                    <a:bodyPr/>
                    <a:lstStyle/>
                    <a:p>
                      <a:pPr marL="228600" algn="ctr" rtl="1">
                        <a:lnSpc>
                          <a:spcPct val="115000"/>
                        </a:lnSpc>
                        <a:spcAft>
                          <a:spcPts val="0"/>
                        </a:spcAft>
                      </a:pPr>
                      <a:r>
                        <a:rPr lang="fa-IR" sz="1400" b="1" dirty="0">
                          <a:effectLst/>
                        </a:rPr>
                        <a:t>00:35الي 01:30</a:t>
                      </a:r>
                      <a:endParaRPr lang="en-US" sz="1400" b="1" dirty="0">
                        <a:effectLst/>
                        <a:latin typeface="Calibri"/>
                        <a:ea typeface="Calibri"/>
                        <a:cs typeface="B Mitra" pitchFamily="2" charset="-78"/>
                      </a:endParaRPr>
                    </a:p>
                  </a:txBody>
                  <a:tcPr marL="62014" marR="62014" marT="0" marB="0"/>
                </a:tc>
                <a:extLst>
                  <a:ext uri="{0D108BD9-81ED-4DB2-BD59-A6C34878D82A}">
                    <a16:rowId xmlns:a16="http://schemas.microsoft.com/office/drawing/2014/main" val="10007"/>
                  </a:ext>
                </a:extLst>
              </a:tr>
              <a:tr h="344870">
                <a:tc>
                  <a:txBody>
                    <a:bodyPr/>
                    <a:lstStyle/>
                    <a:p>
                      <a:pPr algn="ctr" rtl="0">
                        <a:lnSpc>
                          <a:spcPct val="115000"/>
                        </a:lnSpc>
                        <a:spcAft>
                          <a:spcPts val="0"/>
                        </a:spcAft>
                      </a:pPr>
                      <a:r>
                        <a:rPr lang="fa-IR" sz="1200" dirty="0">
                          <a:effectLst/>
                        </a:rPr>
                        <a:t>صبا</a:t>
                      </a:r>
                      <a:endParaRPr lang="fa-IR" sz="1200" b="1" dirty="0">
                        <a:effectLst/>
                        <a:latin typeface="Calibri"/>
                        <a:ea typeface="Calibri"/>
                        <a:cs typeface="B Mitra" pitchFamily="2" charset="-78"/>
                      </a:endParaRPr>
                    </a:p>
                  </a:txBody>
                  <a:tcPr marL="62014" marR="62014" marT="0" marB="0"/>
                </a:tc>
                <a:tc>
                  <a:txBody>
                    <a:bodyPr/>
                    <a:lstStyle/>
                    <a:p>
                      <a:pPr algn="ctr" rtl="1">
                        <a:lnSpc>
                          <a:spcPct val="115000"/>
                        </a:lnSpc>
                        <a:spcAft>
                          <a:spcPts val="0"/>
                        </a:spcAft>
                      </a:pPr>
                      <a:r>
                        <a:rPr lang="fa-IR" sz="1400" b="1" dirty="0">
                          <a:effectLst/>
                        </a:rPr>
                        <a:t>قدر آسمان </a:t>
                      </a:r>
                      <a:endParaRPr lang="en-US" sz="1400" b="1" dirty="0">
                        <a:effectLst/>
                        <a:latin typeface="Calibri"/>
                        <a:ea typeface="Calibri"/>
                        <a:cs typeface="B Mitra" pitchFamily="2" charset="-78"/>
                      </a:endParaRPr>
                    </a:p>
                  </a:txBody>
                  <a:tcPr marL="62014" marR="62014" marT="0" marB="0"/>
                </a:tc>
                <a:tc>
                  <a:txBody>
                    <a:bodyPr/>
                    <a:lstStyle/>
                    <a:p>
                      <a:pPr algn="ctr" rtl="1">
                        <a:lnSpc>
                          <a:spcPct val="115000"/>
                        </a:lnSpc>
                        <a:spcAft>
                          <a:spcPts val="0"/>
                        </a:spcAft>
                      </a:pPr>
                      <a:r>
                        <a:rPr lang="fa-IR" sz="1400" b="1" dirty="0">
                          <a:effectLst/>
                        </a:rPr>
                        <a:t>استوديو –زنده </a:t>
                      </a:r>
                      <a:endParaRPr lang="en-US" sz="1400" b="1" dirty="0">
                        <a:effectLst/>
                        <a:latin typeface="Calibri"/>
                        <a:ea typeface="Calibri"/>
                        <a:cs typeface="B Mitra" pitchFamily="2" charset="-78"/>
                      </a:endParaRPr>
                    </a:p>
                  </a:txBody>
                  <a:tcPr marL="62014" marR="62014" marT="0" marB="0"/>
                </a:tc>
                <a:tc>
                  <a:txBody>
                    <a:bodyPr/>
                    <a:lstStyle/>
                    <a:p>
                      <a:pPr marL="228600" algn="ctr" rtl="1">
                        <a:lnSpc>
                          <a:spcPct val="115000"/>
                        </a:lnSpc>
                        <a:spcAft>
                          <a:spcPts val="0"/>
                        </a:spcAft>
                      </a:pPr>
                      <a:r>
                        <a:rPr lang="fa-IR" sz="1400" b="1" dirty="0">
                          <a:effectLst/>
                        </a:rPr>
                        <a:t>22الي ..</a:t>
                      </a:r>
                      <a:endParaRPr lang="en-US" sz="1400" b="1" dirty="0">
                        <a:effectLst/>
                        <a:latin typeface="Calibri"/>
                        <a:ea typeface="Calibri"/>
                        <a:cs typeface="B Mitra" pitchFamily="2" charset="-78"/>
                      </a:endParaRPr>
                    </a:p>
                  </a:txBody>
                  <a:tcPr marL="62014" marR="62014" marT="0" marB="0"/>
                </a:tc>
                <a:extLst>
                  <a:ext uri="{0D108BD9-81ED-4DB2-BD59-A6C34878D82A}">
                    <a16:rowId xmlns:a16="http://schemas.microsoft.com/office/drawing/2014/main" val="10008"/>
                  </a:ext>
                </a:extLst>
              </a:tr>
              <a:tr h="284559">
                <a:tc>
                  <a:txBody>
                    <a:bodyPr/>
                    <a:lstStyle/>
                    <a:p>
                      <a:pPr algn="ctr" rtl="0">
                        <a:lnSpc>
                          <a:spcPct val="115000"/>
                        </a:lnSpc>
                        <a:spcAft>
                          <a:spcPts val="0"/>
                        </a:spcAft>
                      </a:pPr>
                      <a:r>
                        <a:rPr lang="fa-IR" sz="1200" dirty="0">
                          <a:effectLst/>
                        </a:rPr>
                        <a:t>فرهنگ </a:t>
                      </a:r>
                      <a:endParaRPr lang="fa-IR" sz="1200" b="1" dirty="0">
                        <a:effectLst/>
                        <a:latin typeface="Calibri"/>
                        <a:ea typeface="Calibri"/>
                        <a:cs typeface="B Mitra" pitchFamily="2" charset="-78"/>
                      </a:endParaRPr>
                    </a:p>
                  </a:txBody>
                  <a:tcPr marL="62014" marR="62014" marT="0" marB="0"/>
                </a:tc>
                <a:tc>
                  <a:txBody>
                    <a:bodyPr/>
                    <a:lstStyle/>
                    <a:p>
                      <a:pPr algn="ctr" rtl="1">
                        <a:lnSpc>
                          <a:spcPct val="115000"/>
                        </a:lnSpc>
                        <a:spcAft>
                          <a:spcPts val="0"/>
                        </a:spcAft>
                      </a:pPr>
                      <a:r>
                        <a:rPr lang="fa-IR" sz="1400" b="1" dirty="0">
                          <a:effectLst/>
                        </a:rPr>
                        <a:t>بركرانه قدر  </a:t>
                      </a:r>
                      <a:endParaRPr lang="en-US" sz="1400" b="1" dirty="0">
                        <a:effectLst/>
                        <a:latin typeface="Calibri"/>
                        <a:ea typeface="Calibri"/>
                        <a:cs typeface="B Mitra" pitchFamily="2" charset="-78"/>
                      </a:endParaRPr>
                    </a:p>
                  </a:txBody>
                  <a:tcPr marL="62014" marR="62014" marT="0" marB="0"/>
                </a:tc>
                <a:tc>
                  <a:txBody>
                    <a:bodyPr/>
                    <a:lstStyle/>
                    <a:p>
                      <a:pPr algn="ctr" rtl="1">
                        <a:lnSpc>
                          <a:spcPct val="115000"/>
                        </a:lnSpc>
                        <a:spcAft>
                          <a:spcPts val="0"/>
                        </a:spcAft>
                      </a:pPr>
                      <a:r>
                        <a:rPr lang="fa-IR" sz="1400" b="1" dirty="0">
                          <a:effectLst/>
                        </a:rPr>
                        <a:t>از دانشگاه امام صادق(ع)</a:t>
                      </a:r>
                      <a:endParaRPr lang="en-US" sz="1400" b="1" dirty="0">
                        <a:effectLst/>
                        <a:latin typeface="Calibri"/>
                        <a:ea typeface="Calibri"/>
                        <a:cs typeface="B Mitra" pitchFamily="2" charset="-78"/>
                      </a:endParaRPr>
                    </a:p>
                  </a:txBody>
                  <a:tcPr marL="62014" marR="62014" marT="0" marB="0"/>
                </a:tc>
                <a:tc>
                  <a:txBody>
                    <a:bodyPr/>
                    <a:lstStyle/>
                    <a:p>
                      <a:pPr marL="228600" algn="ctr" rtl="1">
                        <a:lnSpc>
                          <a:spcPct val="115000"/>
                        </a:lnSpc>
                        <a:spcAft>
                          <a:spcPts val="0"/>
                        </a:spcAft>
                      </a:pPr>
                      <a:r>
                        <a:rPr lang="fa-IR" sz="1400" b="1" dirty="0">
                          <a:effectLst/>
                        </a:rPr>
                        <a:t>23 الي 2</a:t>
                      </a:r>
                      <a:endParaRPr lang="en-US" sz="1400" b="1" dirty="0">
                        <a:effectLst/>
                        <a:latin typeface="Calibri"/>
                        <a:ea typeface="Calibri"/>
                        <a:cs typeface="B Mitra" pitchFamily="2" charset="-78"/>
                      </a:endParaRPr>
                    </a:p>
                  </a:txBody>
                  <a:tcPr marL="62014" marR="62014" marT="0" marB="0"/>
                </a:tc>
                <a:extLst>
                  <a:ext uri="{0D108BD9-81ED-4DB2-BD59-A6C34878D82A}">
                    <a16:rowId xmlns:a16="http://schemas.microsoft.com/office/drawing/2014/main" val="10009"/>
                  </a:ext>
                </a:extLst>
              </a:tr>
              <a:tr h="492624">
                <a:tc>
                  <a:txBody>
                    <a:bodyPr/>
                    <a:lstStyle/>
                    <a:p>
                      <a:pPr algn="ctr" rtl="0">
                        <a:lnSpc>
                          <a:spcPct val="115000"/>
                        </a:lnSpc>
                        <a:spcAft>
                          <a:spcPts val="0"/>
                        </a:spcAft>
                      </a:pPr>
                      <a:r>
                        <a:rPr lang="fa-IR" sz="1200" dirty="0">
                          <a:effectLst/>
                        </a:rPr>
                        <a:t>قرآن </a:t>
                      </a:r>
                      <a:endParaRPr lang="fa-IR" sz="1200" b="1" dirty="0">
                        <a:effectLst/>
                        <a:latin typeface="Calibri"/>
                        <a:ea typeface="Calibri"/>
                        <a:cs typeface="B Mitra" pitchFamily="2" charset="-78"/>
                      </a:endParaRPr>
                    </a:p>
                  </a:txBody>
                  <a:tcPr marL="62014" marR="62014" marT="0" marB="0"/>
                </a:tc>
                <a:tc>
                  <a:txBody>
                    <a:bodyPr/>
                    <a:lstStyle/>
                    <a:p>
                      <a:pPr algn="ctr" rtl="1">
                        <a:lnSpc>
                          <a:spcPct val="115000"/>
                        </a:lnSpc>
                        <a:spcAft>
                          <a:spcPts val="0"/>
                        </a:spcAft>
                      </a:pPr>
                      <a:r>
                        <a:rPr lang="fa-IR" sz="1400" b="1" dirty="0">
                          <a:effectLst/>
                        </a:rPr>
                        <a:t>قدر قرآن </a:t>
                      </a:r>
                      <a:endParaRPr lang="en-US" sz="1400" b="1" dirty="0">
                        <a:effectLst/>
                        <a:latin typeface="Calibri"/>
                        <a:ea typeface="Calibri"/>
                        <a:cs typeface="B Mitra" pitchFamily="2" charset="-78"/>
                      </a:endParaRPr>
                    </a:p>
                  </a:txBody>
                  <a:tcPr marL="62014" marR="62014" marT="0" marB="0"/>
                </a:tc>
                <a:tc>
                  <a:txBody>
                    <a:bodyPr/>
                    <a:lstStyle/>
                    <a:p>
                      <a:pPr marL="457200" algn="ctr" rtl="1">
                        <a:lnSpc>
                          <a:spcPct val="115000"/>
                        </a:lnSpc>
                        <a:spcAft>
                          <a:spcPts val="0"/>
                        </a:spcAft>
                      </a:pPr>
                      <a:r>
                        <a:rPr lang="fa-IR" sz="1400" b="1" dirty="0">
                          <a:effectLst/>
                        </a:rPr>
                        <a:t>حضرت عبدالعظيم و حرم رضوي </a:t>
                      </a:r>
                      <a:endParaRPr lang="en-US" sz="1400" b="1" dirty="0">
                        <a:effectLst/>
                        <a:latin typeface="Calibri"/>
                        <a:ea typeface="Calibri"/>
                        <a:cs typeface="B Mitra" pitchFamily="2" charset="-78"/>
                      </a:endParaRPr>
                    </a:p>
                  </a:txBody>
                  <a:tcPr marL="62014" marR="62014" marT="0" marB="0"/>
                </a:tc>
                <a:tc>
                  <a:txBody>
                    <a:bodyPr/>
                    <a:lstStyle/>
                    <a:p>
                      <a:pPr marL="457200" algn="ctr" rtl="1">
                        <a:lnSpc>
                          <a:spcPct val="115000"/>
                        </a:lnSpc>
                        <a:spcAft>
                          <a:spcPts val="0"/>
                        </a:spcAft>
                      </a:pPr>
                      <a:r>
                        <a:rPr lang="fa-IR" sz="1400" b="1" dirty="0">
                          <a:effectLst/>
                        </a:rPr>
                        <a:t>ساعت 22الي 01:30</a:t>
                      </a:r>
                      <a:endParaRPr lang="en-US" sz="1400" b="1" dirty="0">
                        <a:effectLst/>
                        <a:latin typeface="Calibri"/>
                        <a:ea typeface="Calibri"/>
                        <a:cs typeface="B Mitra" pitchFamily="2" charset="-78"/>
                      </a:endParaRPr>
                    </a:p>
                  </a:txBody>
                  <a:tcPr marL="62014" marR="62014" marT="0" marB="0"/>
                </a:tc>
                <a:extLst>
                  <a:ext uri="{0D108BD9-81ED-4DB2-BD59-A6C34878D82A}">
                    <a16:rowId xmlns:a16="http://schemas.microsoft.com/office/drawing/2014/main" val="10010"/>
                  </a:ext>
                </a:extLst>
              </a:tr>
              <a:tr h="284559">
                <a:tc>
                  <a:txBody>
                    <a:bodyPr/>
                    <a:lstStyle/>
                    <a:p>
                      <a:pPr algn="ctr" rtl="0">
                        <a:lnSpc>
                          <a:spcPct val="115000"/>
                        </a:lnSpc>
                        <a:spcAft>
                          <a:spcPts val="0"/>
                        </a:spcAft>
                      </a:pPr>
                      <a:r>
                        <a:rPr lang="fa-IR" sz="1200" dirty="0">
                          <a:effectLst/>
                        </a:rPr>
                        <a:t>نمايش </a:t>
                      </a:r>
                      <a:endParaRPr lang="fa-IR" sz="1200" b="1" dirty="0">
                        <a:effectLst/>
                        <a:latin typeface="Calibri"/>
                        <a:ea typeface="Calibri"/>
                        <a:cs typeface="B Mitra" pitchFamily="2" charset="-78"/>
                      </a:endParaRPr>
                    </a:p>
                  </a:txBody>
                  <a:tcPr marL="62014" marR="62014" marT="0" marB="0"/>
                </a:tc>
                <a:tc>
                  <a:txBody>
                    <a:bodyPr/>
                    <a:lstStyle/>
                    <a:p>
                      <a:pPr algn="ctr" rtl="1">
                        <a:lnSpc>
                          <a:spcPct val="115000"/>
                        </a:lnSpc>
                        <a:spcAft>
                          <a:spcPts val="0"/>
                        </a:spcAft>
                      </a:pPr>
                      <a:r>
                        <a:rPr lang="fa-IR" sz="1400" b="1" dirty="0">
                          <a:effectLst/>
                        </a:rPr>
                        <a:t>شب وصل </a:t>
                      </a:r>
                      <a:endParaRPr lang="en-US" sz="1400" b="1" dirty="0">
                        <a:effectLst/>
                        <a:latin typeface="Calibri"/>
                        <a:ea typeface="Calibri"/>
                        <a:cs typeface="B Mitra" pitchFamily="2" charset="-78"/>
                      </a:endParaRPr>
                    </a:p>
                  </a:txBody>
                  <a:tcPr marL="62014" marR="62014" marT="0" marB="0"/>
                </a:tc>
                <a:tc>
                  <a:txBody>
                    <a:bodyPr/>
                    <a:lstStyle/>
                    <a:p>
                      <a:pPr algn="ctr" rtl="1">
                        <a:lnSpc>
                          <a:spcPct val="115000"/>
                        </a:lnSpc>
                        <a:spcAft>
                          <a:spcPts val="0"/>
                        </a:spcAft>
                      </a:pPr>
                      <a:r>
                        <a:rPr lang="fa-IR" sz="1400" b="1" dirty="0">
                          <a:effectLst/>
                        </a:rPr>
                        <a:t>استوديو </a:t>
                      </a:r>
                      <a:endParaRPr lang="en-US" sz="1400" b="1" dirty="0">
                        <a:effectLst/>
                        <a:latin typeface="Calibri"/>
                        <a:ea typeface="Calibri"/>
                        <a:cs typeface="B Mitra" pitchFamily="2" charset="-78"/>
                      </a:endParaRPr>
                    </a:p>
                  </a:txBody>
                  <a:tcPr marL="62014" marR="62014" marT="0" marB="0"/>
                </a:tc>
                <a:tc>
                  <a:txBody>
                    <a:bodyPr/>
                    <a:lstStyle/>
                    <a:p>
                      <a:pPr algn="ctr" rtl="1">
                        <a:lnSpc>
                          <a:spcPct val="115000"/>
                        </a:lnSpc>
                        <a:spcAft>
                          <a:spcPts val="0"/>
                        </a:spcAft>
                      </a:pPr>
                      <a:r>
                        <a:rPr lang="fa-IR" sz="1400" b="1" dirty="0">
                          <a:effectLst/>
                        </a:rPr>
                        <a:t>22:30 </a:t>
                      </a:r>
                      <a:endParaRPr lang="en-US" sz="1400" b="1" dirty="0">
                        <a:effectLst/>
                        <a:latin typeface="Calibri"/>
                        <a:ea typeface="Calibri"/>
                        <a:cs typeface="B Mitra" pitchFamily="2" charset="-78"/>
                      </a:endParaRPr>
                    </a:p>
                  </a:txBody>
                  <a:tcPr marL="62014" marR="62014" marT="0" marB="0"/>
                </a:tc>
                <a:extLst>
                  <a:ext uri="{0D108BD9-81ED-4DB2-BD59-A6C34878D82A}">
                    <a16:rowId xmlns:a16="http://schemas.microsoft.com/office/drawing/2014/main" val="10011"/>
                  </a:ext>
                </a:extLst>
              </a:tr>
              <a:tr h="490726">
                <a:tc>
                  <a:txBody>
                    <a:bodyPr/>
                    <a:lstStyle/>
                    <a:p>
                      <a:pPr algn="ctr" rtl="0">
                        <a:lnSpc>
                          <a:spcPct val="115000"/>
                        </a:lnSpc>
                        <a:spcAft>
                          <a:spcPts val="0"/>
                        </a:spcAft>
                      </a:pPr>
                      <a:r>
                        <a:rPr lang="fa-IR" sz="1200" dirty="0">
                          <a:effectLst/>
                        </a:rPr>
                        <a:t>گفتگو </a:t>
                      </a:r>
                      <a:endParaRPr lang="fa-IR" sz="1200" b="1" dirty="0">
                        <a:effectLst/>
                        <a:latin typeface="Calibri"/>
                        <a:ea typeface="Calibri"/>
                        <a:cs typeface="B Mitra" pitchFamily="2" charset="-78"/>
                      </a:endParaRPr>
                    </a:p>
                  </a:txBody>
                  <a:tcPr marL="62014" marR="62014" marT="0" marB="0"/>
                </a:tc>
                <a:tc>
                  <a:txBody>
                    <a:bodyPr/>
                    <a:lstStyle/>
                    <a:p>
                      <a:pPr algn="ctr" rtl="1">
                        <a:lnSpc>
                          <a:spcPct val="115000"/>
                        </a:lnSpc>
                        <a:spcAft>
                          <a:spcPts val="0"/>
                        </a:spcAft>
                      </a:pPr>
                      <a:r>
                        <a:rPr lang="fa-IR" sz="1400" b="1" dirty="0">
                          <a:effectLst/>
                        </a:rPr>
                        <a:t>قدر قدر </a:t>
                      </a:r>
                      <a:endParaRPr lang="en-US" sz="1400" b="1" dirty="0">
                        <a:effectLst/>
                      </a:endParaRPr>
                    </a:p>
                    <a:p>
                      <a:pPr marL="457200" algn="ctr" rtl="1">
                        <a:lnSpc>
                          <a:spcPct val="115000"/>
                        </a:lnSpc>
                        <a:spcAft>
                          <a:spcPts val="0"/>
                        </a:spcAft>
                      </a:pPr>
                      <a:r>
                        <a:rPr lang="en-US" sz="1400" b="1" dirty="0">
                          <a:effectLst/>
                        </a:rPr>
                        <a:t> </a:t>
                      </a:r>
                      <a:endParaRPr lang="en-US" sz="1400" b="1" dirty="0">
                        <a:effectLst/>
                        <a:latin typeface="Calibri"/>
                        <a:ea typeface="Calibri"/>
                        <a:cs typeface="B Mitra" pitchFamily="2" charset="-78"/>
                      </a:endParaRPr>
                    </a:p>
                  </a:txBody>
                  <a:tcPr marL="62014" marR="62014" marT="0" marB="0"/>
                </a:tc>
                <a:tc>
                  <a:txBody>
                    <a:bodyPr/>
                    <a:lstStyle/>
                    <a:p>
                      <a:pPr marL="228600" algn="ctr" rtl="1">
                        <a:lnSpc>
                          <a:spcPct val="115000"/>
                        </a:lnSpc>
                        <a:spcAft>
                          <a:spcPts val="0"/>
                        </a:spcAft>
                      </a:pPr>
                      <a:r>
                        <a:rPr lang="fa-IR" sz="1400" b="1" dirty="0">
                          <a:effectLst/>
                        </a:rPr>
                        <a:t>مصلي تهران </a:t>
                      </a:r>
                      <a:endParaRPr lang="en-US" sz="1400" b="1" dirty="0">
                        <a:effectLst/>
                        <a:latin typeface="Calibri"/>
                        <a:ea typeface="Calibri"/>
                        <a:cs typeface="B Mitra" pitchFamily="2" charset="-78"/>
                      </a:endParaRPr>
                    </a:p>
                  </a:txBody>
                  <a:tcPr marL="62014" marR="62014" marT="0" marB="0"/>
                </a:tc>
                <a:tc>
                  <a:txBody>
                    <a:bodyPr/>
                    <a:lstStyle/>
                    <a:p>
                      <a:pPr marL="228600" algn="ctr" rtl="1">
                        <a:lnSpc>
                          <a:spcPct val="115000"/>
                        </a:lnSpc>
                        <a:spcAft>
                          <a:spcPts val="0"/>
                        </a:spcAft>
                      </a:pPr>
                      <a:r>
                        <a:rPr lang="fa-IR" sz="1400" b="1" dirty="0">
                          <a:effectLst/>
                        </a:rPr>
                        <a:t>پخش از مكان </a:t>
                      </a:r>
                      <a:endParaRPr lang="en-US" sz="1400" b="1" dirty="0">
                        <a:effectLst/>
                        <a:latin typeface="Calibri"/>
                        <a:ea typeface="Calibri"/>
                        <a:cs typeface="B Mitra" pitchFamily="2" charset="-78"/>
                      </a:endParaRPr>
                    </a:p>
                  </a:txBody>
                  <a:tcPr marL="62014" marR="62014" marT="0" marB="0"/>
                </a:tc>
                <a:extLst>
                  <a:ext uri="{0D108BD9-81ED-4DB2-BD59-A6C34878D82A}">
                    <a16:rowId xmlns:a16="http://schemas.microsoft.com/office/drawing/2014/main" val="10012"/>
                  </a:ext>
                </a:extLst>
              </a:tr>
              <a:tr h="245363">
                <a:tc>
                  <a:txBody>
                    <a:bodyPr/>
                    <a:lstStyle/>
                    <a:p>
                      <a:pPr algn="ctr" rtl="0">
                        <a:lnSpc>
                          <a:spcPct val="115000"/>
                        </a:lnSpc>
                        <a:spcAft>
                          <a:spcPts val="0"/>
                        </a:spcAft>
                      </a:pPr>
                      <a:r>
                        <a:rPr lang="fa-IR" sz="1200" dirty="0">
                          <a:effectLst/>
                        </a:rPr>
                        <a:t>معارف </a:t>
                      </a:r>
                      <a:endParaRPr lang="fa-IR" sz="1200" b="1" dirty="0">
                        <a:effectLst/>
                        <a:latin typeface="Calibri"/>
                        <a:ea typeface="Calibri"/>
                        <a:cs typeface="B Mitra" pitchFamily="2" charset="-78"/>
                      </a:endParaRPr>
                    </a:p>
                  </a:txBody>
                  <a:tcPr marL="62014" marR="62014" marT="0" marB="0"/>
                </a:tc>
                <a:tc>
                  <a:txBody>
                    <a:bodyPr/>
                    <a:lstStyle/>
                    <a:p>
                      <a:pPr algn="ctr" rtl="1">
                        <a:lnSpc>
                          <a:spcPct val="115000"/>
                        </a:lnSpc>
                        <a:spcAft>
                          <a:spcPts val="0"/>
                        </a:spcAft>
                      </a:pPr>
                      <a:r>
                        <a:rPr lang="fa-IR" sz="1400" b="1" dirty="0">
                          <a:effectLst/>
                        </a:rPr>
                        <a:t>«فیض حضور»: </a:t>
                      </a:r>
                      <a:endParaRPr lang="en-US" sz="1400" b="1" dirty="0">
                        <a:effectLst/>
                        <a:latin typeface="Calibri"/>
                        <a:ea typeface="Calibri"/>
                        <a:cs typeface="B Mitra" pitchFamily="2" charset="-78"/>
                      </a:endParaRPr>
                    </a:p>
                  </a:txBody>
                  <a:tcPr marL="62014" marR="62014" marT="0" marB="0"/>
                </a:tc>
                <a:tc>
                  <a:txBody>
                    <a:bodyPr/>
                    <a:lstStyle/>
                    <a:p>
                      <a:pPr algn="ctr" rtl="1">
                        <a:lnSpc>
                          <a:spcPct val="115000"/>
                        </a:lnSpc>
                        <a:spcAft>
                          <a:spcPts val="0"/>
                        </a:spcAft>
                      </a:pPr>
                      <a:r>
                        <a:rPr lang="fa-IR" sz="1400" b="1" dirty="0">
                          <a:effectLst/>
                        </a:rPr>
                        <a:t>حرم حضرت معصومه </a:t>
                      </a:r>
                      <a:endParaRPr lang="en-US" sz="1400" b="1" dirty="0">
                        <a:effectLst/>
                        <a:latin typeface="Calibri"/>
                        <a:ea typeface="Calibri"/>
                        <a:cs typeface="B Mitra" pitchFamily="2" charset="-78"/>
                      </a:endParaRPr>
                    </a:p>
                  </a:txBody>
                  <a:tcPr marL="62014" marR="62014" marT="0" marB="0"/>
                </a:tc>
                <a:tc>
                  <a:txBody>
                    <a:bodyPr/>
                    <a:lstStyle/>
                    <a:p>
                      <a:pPr marL="457200" algn="ctr" rtl="1">
                        <a:lnSpc>
                          <a:spcPct val="115000"/>
                        </a:lnSpc>
                        <a:spcAft>
                          <a:spcPts val="0"/>
                        </a:spcAft>
                      </a:pPr>
                      <a:r>
                        <a:rPr lang="fa-IR" sz="1400" b="1" dirty="0">
                          <a:effectLst/>
                        </a:rPr>
                        <a:t>22الي 2</a:t>
                      </a:r>
                      <a:endParaRPr lang="en-US" sz="1400" b="1" dirty="0">
                        <a:effectLst/>
                        <a:latin typeface="Calibri"/>
                        <a:ea typeface="Calibri"/>
                        <a:cs typeface="B Mitra" pitchFamily="2" charset="-78"/>
                      </a:endParaRPr>
                    </a:p>
                  </a:txBody>
                  <a:tcPr marL="62014" marR="62014" marT="0" marB="0"/>
                </a:tc>
                <a:extLst>
                  <a:ext uri="{0D108BD9-81ED-4DB2-BD59-A6C34878D82A}">
                    <a16:rowId xmlns:a16="http://schemas.microsoft.com/office/drawing/2014/main" val="10013"/>
                  </a:ext>
                </a:extLst>
              </a:tr>
              <a:tr h="284559">
                <a:tc>
                  <a:txBody>
                    <a:bodyPr/>
                    <a:lstStyle/>
                    <a:p>
                      <a:pPr algn="ctr" rtl="0">
                        <a:lnSpc>
                          <a:spcPct val="115000"/>
                        </a:lnSpc>
                        <a:spcAft>
                          <a:spcPts val="0"/>
                        </a:spcAft>
                      </a:pPr>
                      <a:r>
                        <a:rPr lang="fa-IR" sz="1200" dirty="0">
                          <a:effectLst/>
                        </a:rPr>
                        <a:t>ورزش</a:t>
                      </a:r>
                      <a:r>
                        <a:rPr lang="fa-IR" sz="1200" baseline="0" dirty="0">
                          <a:effectLst/>
                        </a:rPr>
                        <a:t> </a:t>
                      </a:r>
                      <a:endParaRPr lang="fa-IR" sz="1200" b="1" dirty="0">
                        <a:effectLst/>
                        <a:latin typeface="Calibri"/>
                        <a:ea typeface="Calibri"/>
                        <a:cs typeface="B Mitra" pitchFamily="2" charset="-78"/>
                      </a:endParaRPr>
                    </a:p>
                  </a:txBody>
                  <a:tcPr marL="62014" marR="62014" marT="0" marB="0"/>
                </a:tc>
                <a:tc>
                  <a:txBody>
                    <a:bodyPr/>
                    <a:lstStyle/>
                    <a:p>
                      <a:pPr algn="ctr" rtl="1">
                        <a:lnSpc>
                          <a:spcPct val="115000"/>
                        </a:lnSpc>
                        <a:spcAft>
                          <a:spcPts val="0"/>
                        </a:spcAft>
                      </a:pPr>
                      <a:r>
                        <a:rPr lang="fa-IR" sz="1400" b="1" dirty="0">
                          <a:effectLst/>
                        </a:rPr>
                        <a:t>آیه های باران</a:t>
                      </a:r>
                      <a:endParaRPr lang="en-US" sz="1400" b="1" dirty="0">
                        <a:effectLst/>
                        <a:latin typeface="Calibri"/>
                        <a:ea typeface="Calibri"/>
                        <a:cs typeface="B Mitra" pitchFamily="2" charset="-78"/>
                      </a:endParaRPr>
                    </a:p>
                  </a:txBody>
                  <a:tcPr marL="62014" marR="62014" marT="0" marB="0"/>
                </a:tc>
                <a:tc>
                  <a:txBody>
                    <a:bodyPr/>
                    <a:lstStyle/>
                    <a:p>
                      <a:pPr marL="457200" algn="ctr" rtl="1">
                        <a:lnSpc>
                          <a:spcPct val="115000"/>
                        </a:lnSpc>
                        <a:spcAft>
                          <a:spcPts val="0"/>
                        </a:spcAft>
                      </a:pPr>
                      <a:r>
                        <a:rPr lang="fa-IR" sz="1400" b="1" dirty="0">
                          <a:effectLst/>
                        </a:rPr>
                        <a:t>استوديو </a:t>
                      </a:r>
                      <a:endParaRPr lang="en-US" sz="1400" b="1" dirty="0">
                        <a:effectLst/>
                        <a:latin typeface="Calibri"/>
                        <a:ea typeface="Calibri"/>
                        <a:cs typeface="B Mitra" pitchFamily="2" charset="-78"/>
                      </a:endParaRPr>
                    </a:p>
                  </a:txBody>
                  <a:tcPr marL="62014" marR="62014" marT="0" marB="0"/>
                </a:tc>
                <a:tc>
                  <a:txBody>
                    <a:bodyPr/>
                    <a:lstStyle/>
                    <a:p>
                      <a:pPr marL="457200" algn="ctr" rtl="1">
                        <a:lnSpc>
                          <a:spcPct val="115000"/>
                        </a:lnSpc>
                        <a:spcAft>
                          <a:spcPts val="0"/>
                        </a:spcAft>
                      </a:pPr>
                      <a:r>
                        <a:rPr lang="fa-IR" sz="1400" b="1" dirty="0">
                          <a:effectLst/>
                        </a:rPr>
                        <a:t>00 الي 2 </a:t>
                      </a:r>
                      <a:endParaRPr lang="en-US" sz="1400" b="1" dirty="0">
                        <a:effectLst/>
                        <a:latin typeface="Calibri"/>
                        <a:ea typeface="Calibri"/>
                        <a:cs typeface="B Mitra" pitchFamily="2" charset="-78"/>
                      </a:endParaRPr>
                    </a:p>
                  </a:txBody>
                  <a:tcPr marL="62014" marR="62014" marT="0" marB="0"/>
                </a:tc>
                <a:extLst>
                  <a:ext uri="{0D108BD9-81ED-4DB2-BD59-A6C34878D82A}">
                    <a16:rowId xmlns:a16="http://schemas.microsoft.com/office/drawing/2014/main" val="10014"/>
                  </a:ext>
                </a:extLst>
              </a:tr>
            </a:tbl>
          </a:graphicData>
        </a:graphic>
      </p:graphicFrame>
      <p:sp>
        <p:nvSpPr>
          <p:cNvPr id="3" name="Rectangle 2"/>
          <p:cNvSpPr/>
          <p:nvPr/>
        </p:nvSpPr>
        <p:spPr>
          <a:xfrm>
            <a:off x="7029215" y="280280"/>
            <a:ext cx="2531463" cy="340093"/>
          </a:xfrm>
          <a:prstGeom prst="rect">
            <a:avLst/>
          </a:prstGeom>
          <a:solidFill>
            <a:schemeClr val="bg1">
              <a:lumMod val="95000"/>
            </a:schemeClr>
          </a:solidFill>
          <a:ln w="38100">
            <a:solidFill>
              <a:schemeClr val="tx1"/>
            </a:solidFill>
          </a:ln>
          <a:effectLst>
            <a:innerShdw blurRad="63500" dist="50800" dir="8100000">
              <a:prstClr val="black">
                <a:alpha val="50000"/>
              </a:prstClr>
            </a:innerShdw>
          </a:effectLst>
        </p:spPr>
        <p:txBody>
          <a:bodyPr wrap="none">
            <a:spAutoFit/>
          </a:bodyPr>
          <a:lstStyle/>
          <a:p>
            <a:pPr algn="ctr" rtl="1" eaLnBrk="1" fontAlgn="auto" hangingPunct="1">
              <a:lnSpc>
                <a:spcPct val="115000"/>
              </a:lnSpc>
              <a:spcBef>
                <a:spcPts val="0"/>
              </a:spcBef>
              <a:spcAft>
                <a:spcPts val="0"/>
              </a:spcAft>
              <a:defRPr/>
            </a:pPr>
            <a:r>
              <a:rPr lang="fa-IR" sz="1400" b="1" dirty="0">
                <a:solidFill>
                  <a:prstClr val="black"/>
                </a:solidFill>
                <a:latin typeface="Calibri"/>
                <a:cs typeface="B Mitra" pitchFamily="2" charset="-78"/>
              </a:rPr>
              <a:t>وضعيت وي‍ژه برنامه هاي شب هاي قدر </a:t>
            </a:r>
            <a:endParaRPr lang="en-US" sz="1400" b="1" dirty="0">
              <a:solidFill>
                <a:prstClr val="black"/>
              </a:solidFill>
              <a:latin typeface="Calibri"/>
              <a:ea typeface="Calibri"/>
              <a:cs typeface="B Mitra" pitchFamily="2" charset="-78"/>
            </a:endParaRPr>
          </a:p>
        </p:txBody>
      </p:sp>
    </p:spTree>
    <p:extLst>
      <p:ext uri="{BB962C8B-B14F-4D97-AF65-F5344CB8AC3E}">
        <p14:creationId xmlns:p14="http://schemas.microsoft.com/office/powerpoint/2010/main" val="3977155164"/>
      </p:ext>
    </p:extLst>
  </p:cSld>
  <p:clrMapOvr>
    <a:masterClrMapping/>
  </p:clrMapOvr>
  <p:transition spd="slow">
    <p:blinds dir="vert"/>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2971800" y="227013"/>
          <a:ext cx="8562975" cy="6635750"/>
        </p:xfrm>
        <a:graphic>
          <a:graphicData uri="http://schemas.openxmlformats.org/drawingml/2006/table">
            <a:tbl>
              <a:tblPr rtl="1" firstRow="1" firstCol="1" bandRow="1">
                <a:tableStyleId>{93296810-A885-4BE3-A3E7-6D5BEEA58F35}</a:tableStyleId>
              </a:tblPr>
              <a:tblGrid>
                <a:gridCol w="1064916">
                  <a:extLst>
                    <a:ext uri="{9D8B030D-6E8A-4147-A177-3AD203B41FA5}">
                      <a16:colId xmlns:a16="http://schemas.microsoft.com/office/drawing/2014/main" val="20000"/>
                    </a:ext>
                  </a:extLst>
                </a:gridCol>
                <a:gridCol w="1565350">
                  <a:extLst>
                    <a:ext uri="{9D8B030D-6E8A-4147-A177-3AD203B41FA5}">
                      <a16:colId xmlns:a16="http://schemas.microsoft.com/office/drawing/2014/main" val="20001"/>
                    </a:ext>
                  </a:extLst>
                </a:gridCol>
                <a:gridCol w="4384595">
                  <a:extLst>
                    <a:ext uri="{9D8B030D-6E8A-4147-A177-3AD203B41FA5}">
                      <a16:colId xmlns:a16="http://schemas.microsoft.com/office/drawing/2014/main" val="20002"/>
                    </a:ext>
                  </a:extLst>
                </a:gridCol>
                <a:gridCol w="1548114">
                  <a:extLst>
                    <a:ext uri="{9D8B030D-6E8A-4147-A177-3AD203B41FA5}">
                      <a16:colId xmlns:a16="http://schemas.microsoft.com/office/drawing/2014/main" val="20003"/>
                    </a:ext>
                  </a:extLst>
                </a:gridCol>
              </a:tblGrid>
              <a:tr h="258909">
                <a:tc gridSpan="3">
                  <a:txBody>
                    <a:bodyPr/>
                    <a:lstStyle/>
                    <a:p>
                      <a:pPr algn="ctr" rtl="1">
                        <a:lnSpc>
                          <a:spcPct val="115000"/>
                        </a:lnSpc>
                        <a:spcAft>
                          <a:spcPts val="0"/>
                        </a:spcAft>
                      </a:pPr>
                      <a:r>
                        <a:rPr lang="fa-IR" sz="1300" dirty="0">
                          <a:effectLst/>
                        </a:rPr>
                        <a:t>                                                      وضعيت وي‍ژه برنامه ها </a:t>
                      </a:r>
                      <a:r>
                        <a:rPr lang="en-US" sz="1300" dirty="0">
                          <a:effectLst/>
                        </a:rPr>
                        <a:t> </a:t>
                      </a:r>
                      <a:r>
                        <a:rPr lang="en-US" sz="1300" baseline="0" dirty="0">
                          <a:effectLst/>
                        </a:rPr>
                        <a:t> </a:t>
                      </a:r>
                      <a:r>
                        <a:rPr lang="fa-IR" sz="1300" baseline="0" dirty="0">
                          <a:effectLst/>
                        </a:rPr>
                        <a:t>روز قدس </a:t>
                      </a:r>
                      <a:endParaRPr lang="en-US" sz="1000" dirty="0">
                        <a:effectLst/>
                        <a:latin typeface="Calibri"/>
                        <a:ea typeface="Calibri"/>
                        <a:cs typeface="B Mitra" pitchFamily="2" charset="-78"/>
                      </a:endParaRPr>
                    </a:p>
                  </a:txBody>
                  <a:tcPr marL="62003" marR="62003" marT="0" marB="0"/>
                </a:tc>
                <a:tc hMerge="1">
                  <a:txBody>
                    <a:bodyPr/>
                    <a:lstStyle/>
                    <a:p>
                      <a:pPr rtl="1"/>
                      <a:endParaRPr lang="fa-IR"/>
                    </a:p>
                  </a:txBody>
                  <a:tcPr/>
                </a:tc>
                <a:tc hMerge="1">
                  <a:txBody>
                    <a:bodyPr/>
                    <a:lstStyle/>
                    <a:p>
                      <a:pPr rtl="1"/>
                      <a:endParaRPr lang="fa-IR"/>
                    </a:p>
                  </a:txBody>
                  <a:tcPr/>
                </a:tc>
                <a:tc>
                  <a:txBody>
                    <a:bodyPr/>
                    <a:lstStyle/>
                    <a:p>
                      <a:pPr algn="ctr" rtl="1">
                        <a:lnSpc>
                          <a:spcPct val="115000"/>
                        </a:lnSpc>
                        <a:spcAft>
                          <a:spcPts val="0"/>
                        </a:spcAft>
                      </a:pPr>
                      <a:r>
                        <a:rPr lang="fa-IR" sz="1300">
                          <a:effectLst/>
                        </a:rPr>
                        <a:t> </a:t>
                      </a:r>
                      <a:endParaRPr lang="en-US" sz="1000">
                        <a:effectLst/>
                        <a:latin typeface="Calibri"/>
                        <a:ea typeface="Calibri"/>
                        <a:cs typeface="B Mitra" pitchFamily="2" charset="-78"/>
                      </a:endParaRPr>
                    </a:p>
                  </a:txBody>
                  <a:tcPr marL="62003" marR="62003" marT="0" marB="0"/>
                </a:tc>
                <a:extLst>
                  <a:ext uri="{0D108BD9-81ED-4DB2-BD59-A6C34878D82A}">
                    <a16:rowId xmlns:a16="http://schemas.microsoft.com/office/drawing/2014/main" val="10000"/>
                  </a:ext>
                </a:extLst>
              </a:tr>
              <a:tr h="258909">
                <a:tc>
                  <a:txBody>
                    <a:bodyPr/>
                    <a:lstStyle/>
                    <a:p>
                      <a:pPr algn="ctr" rtl="1">
                        <a:lnSpc>
                          <a:spcPct val="115000"/>
                        </a:lnSpc>
                        <a:spcAft>
                          <a:spcPts val="0"/>
                        </a:spcAft>
                      </a:pPr>
                      <a:r>
                        <a:rPr lang="fa-IR" sz="1200">
                          <a:effectLst/>
                        </a:rPr>
                        <a:t>شبكه </a:t>
                      </a:r>
                      <a:endParaRPr lang="en-US" sz="1200" b="1">
                        <a:effectLst/>
                        <a:latin typeface="Calibri"/>
                        <a:ea typeface="Calibri"/>
                        <a:cs typeface="B Mitra" pitchFamily="2" charset="-78"/>
                      </a:endParaRPr>
                    </a:p>
                  </a:txBody>
                  <a:tcPr marL="62003" marR="62003" marT="0" marB="0"/>
                </a:tc>
                <a:tc>
                  <a:txBody>
                    <a:bodyPr/>
                    <a:lstStyle/>
                    <a:p>
                      <a:pPr algn="r" rtl="1">
                        <a:lnSpc>
                          <a:spcPct val="115000"/>
                        </a:lnSpc>
                        <a:spcAft>
                          <a:spcPts val="0"/>
                        </a:spcAft>
                      </a:pPr>
                      <a:r>
                        <a:rPr lang="fa-IR" sz="1400" dirty="0">
                          <a:effectLst/>
                          <a:cs typeface="B Titr" pitchFamily="2" charset="-78"/>
                        </a:rPr>
                        <a:t>نام ويژه برنامه </a:t>
                      </a:r>
                      <a:endParaRPr lang="en-US" sz="1400" b="1" dirty="0">
                        <a:solidFill>
                          <a:schemeClr val="bg1"/>
                        </a:solidFill>
                        <a:effectLst/>
                        <a:latin typeface="Calibri"/>
                        <a:ea typeface="Calibri"/>
                        <a:cs typeface="B Titr" pitchFamily="2" charset="-78"/>
                      </a:endParaRPr>
                    </a:p>
                  </a:txBody>
                  <a:tcPr marL="62003" marR="62003" marT="0" marB="0"/>
                </a:tc>
                <a:tc>
                  <a:txBody>
                    <a:bodyPr/>
                    <a:lstStyle/>
                    <a:p>
                      <a:pPr algn="r" rtl="1">
                        <a:lnSpc>
                          <a:spcPct val="115000"/>
                        </a:lnSpc>
                        <a:spcAft>
                          <a:spcPts val="0"/>
                        </a:spcAft>
                      </a:pPr>
                      <a:r>
                        <a:rPr lang="fa-IR" sz="1400">
                          <a:effectLst/>
                          <a:cs typeface="B Titr" pitchFamily="2" charset="-78"/>
                        </a:rPr>
                        <a:t>محل پوشش برنامه </a:t>
                      </a:r>
                      <a:endParaRPr lang="en-US" sz="1400" b="1">
                        <a:solidFill>
                          <a:schemeClr val="bg1"/>
                        </a:solidFill>
                        <a:effectLst/>
                        <a:latin typeface="Calibri"/>
                        <a:ea typeface="Calibri"/>
                        <a:cs typeface="B Titr" pitchFamily="2" charset="-78"/>
                      </a:endParaRPr>
                    </a:p>
                  </a:txBody>
                  <a:tcPr marL="62003" marR="62003" marT="0" marB="0"/>
                </a:tc>
                <a:tc>
                  <a:txBody>
                    <a:bodyPr/>
                    <a:lstStyle/>
                    <a:p>
                      <a:pPr algn="r" rtl="1">
                        <a:lnSpc>
                          <a:spcPct val="115000"/>
                        </a:lnSpc>
                        <a:spcAft>
                          <a:spcPts val="0"/>
                        </a:spcAft>
                      </a:pPr>
                      <a:r>
                        <a:rPr lang="fa-IR" sz="1400" dirty="0">
                          <a:effectLst/>
                          <a:cs typeface="B Titr" pitchFamily="2" charset="-78"/>
                        </a:rPr>
                        <a:t>ساعت پخش</a:t>
                      </a:r>
                      <a:endParaRPr lang="en-US" sz="1400" b="1" dirty="0">
                        <a:solidFill>
                          <a:schemeClr val="bg1"/>
                        </a:solidFill>
                        <a:effectLst/>
                        <a:latin typeface="Calibri"/>
                        <a:ea typeface="Calibri"/>
                        <a:cs typeface="B Titr" pitchFamily="2" charset="-78"/>
                      </a:endParaRPr>
                    </a:p>
                  </a:txBody>
                  <a:tcPr marL="62003" marR="62003" marT="0" marB="0"/>
                </a:tc>
                <a:extLst>
                  <a:ext uri="{0D108BD9-81ED-4DB2-BD59-A6C34878D82A}">
                    <a16:rowId xmlns:a16="http://schemas.microsoft.com/office/drawing/2014/main" val="10001"/>
                  </a:ext>
                </a:extLst>
              </a:tr>
              <a:tr h="544106">
                <a:tc>
                  <a:txBody>
                    <a:bodyPr/>
                    <a:lstStyle/>
                    <a:p>
                      <a:pPr algn="ctr" rtl="0">
                        <a:lnSpc>
                          <a:spcPct val="115000"/>
                        </a:lnSpc>
                        <a:spcAft>
                          <a:spcPts val="0"/>
                        </a:spcAft>
                      </a:pPr>
                      <a:r>
                        <a:rPr lang="fa-IR" sz="1200" dirty="0">
                          <a:effectLst>
                            <a:outerShdw blurRad="38100" dist="38100" dir="2700000" algn="tl">
                              <a:srgbClr val="000000">
                                <a:alpha val="43137"/>
                              </a:srgbClr>
                            </a:outerShdw>
                          </a:effectLst>
                        </a:rPr>
                        <a:t>آوا </a:t>
                      </a:r>
                      <a:endParaRPr lang="fa-IR" sz="1200" b="1" dirty="0">
                        <a:effectLst>
                          <a:outerShdw blurRad="38100" dist="38100" dir="2700000" algn="tl">
                            <a:srgbClr val="000000">
                              <a:alpha val="43137"/>
                            </a:srgbClr>
                          </a:outerShdw>
                        </a:effectLst>
                        <a:latin typeface="Calibri"/>
                        <a:ea typeface="Calibri"/>
                        <a:cs typeface="B Titr" pitchFamily="2" charset="-78"/>
                      </a:endParaRPr>
                    </a:p>
                  </a:txBody>
                  <a:tcPr marL="62003" marR="62003" marT="0" marB="0"/>
                </a:tc>
                <a:tc>
                  <a:txBody>
                    <a:bodyPr/>
                    <a:lstStyle/>
                    <a:p>
                      <a:pPr algn="ctr" rtl="1">
                        <a:lnSpc>
                          <a:spcPct val="115000"/>
                        </a:lnSpc>
                        <a:spcAft>
                          <a:spcPts val="0"/>
                        </a:spcAft>
                      </a:pPr>
                      <a:r>
                        <a:rPr lang="fa-IR" sz="1400" b="1" dirty="0">
                          <a:effectLst/>
                        </a:rPr>
                        <a:t>آواي قدس </a:t>
                      </a:r>
                      <a:endParaRPr lang="en-US" sz="1400" b="1" dirty="0">
                        <a:effectLst/>
                        <a:latin typeface="Calibri"/>
                        <a:ea typeface="Calibri"/>
                        <a:cs typeface="B Mitra" pitchFamily="2" charset="-78"/>
                      </a:endParaRPr>
                    </a:p>
                  </a:txBody>
                  <a:tcPr marL="62003" marR="62003" marT="0" marB="0"/>
                </a:tc>
                <a:tc>
                  <a:txBody>
                    <a:bodyPr/>
                    <a:lstStyle/>
                    <a:p>
                      <a:pPr algn="r" rtl="1">
                        <a:lnSpc>
                          <a:spcPct val="115000"/>
                        </a:lnSpc>
                        <a:spcAft>
                          <a:spcPts val="0"/>
                        </a:spcAft>
                      </a:pPr>
                      <a:r>
                        <a:rPr lang="fa-IR" sz="1400" b="1" dirty="0">
                          <a:effectLst/>
                        </a:rPr>
                        <a:t>برنامه 4 ساعته بطور کامل به روز قدس و راهپیمایی اختصاص دارد</a:t>
                      </a:r>
                    </a:p>
                    <a:p>
                      <a:pPr algn="r" rtl="1">
                        <a:lnSpc>
                          <a:spcPct val="115000"/>
                        </a:lnSpc>
                        <a:spcAft>
                          <a:spcPts val="0"/>
                        </a:spcAft>
                      </a:pPr>
                      <a:endParaRPr lang="en-US" sz="1400" b="1" dirty="0">
                        <a:effectLst/>
                        <a:latin typeface="Calibri"/>
                        <a:ea typeface="Calibri"/>
                        <a:cs typeface="B Mitra" pitchFamily="2" charset="-78"/>
                      </a:endParaRPr>
                    </a:p>
                  </a:txBody>
                  <a:tcPr marL="62003" marR="62003" marT="0" marB="0"/>
                </a:tc>
                <a:tc>
                  <a:txBody>
                    <a:bodyPr/>
                    <a:lstStyle/>
                    <a:p>
                      <a:pPr marL="457200" marR="0" lvl="0" indent="0" algn="ctr" defTabSz="914400" rtl="1" eaLnBrk="1" fontAlgn="auto" latinLnBrk="0" hangingPunct="1">
                        <a:lnSpc>
                          <a:spcPct val="115000"/>
                        </a:lnSpc>
                        <a:spcBef>
                          <a:spcPts val="0"/>
                        </a:spcBef>
                        <a:spcAft>
                          <a:spcPts val="0"/>
                        </a:spcAft>
                        <a:buClrTx/>
                        <a:buSzTx/>
                        <a:buFontTx/>
                        <a:buNone/>
                        <a:tabLst/>
                        <a:defRPr/>
                      </a:pPr>
                      <a:r>
                        <a:rPr kumimoji="0" lang="en-US" sz="1400" b="1" u="none" strike="noStrike" kern="1200" cap="none" spc="0" normalizeH="0" baseline="0" noProof="0" dirty="0">
                          <a:ln>
                            <a:noFill/>
                          </a:ln>
                          <a:effectLst/>
                          <a:uLnTx/>
                          <a:uFillTx/>
                        </a:rPr>
                        <a:t>10:00</a:t>
                      </a:r>
                    </a:p>
                    <a:p>
                      <a:pPr algn="r" rtl="1">
                        <a:lnSpc>
                          <a:spcPct val="115000"/>
                        </a:lnSpc>
                        <a:spcAft>
                          <a:spcPts val="0"/>
                        </a:spcAft>
                      </a:pPr>
                      <a:endParaRPr lang="en-US" sz="1400" b="1" dirty="0">
                        <a:effectLst/>
                        <a:latin typeface="Calibri"/>
                        <a:ea typeface="Calibri"/>
                        <a:cs typeface="B Mitra" pitchFamily="2" charset="-78"/>
                      </a:endParaRPr>
                    </a:p>
                  </a:txBody>
                  <a:tcPr marL="62003" marR="62003" marT="0" marB="0"/>
                </a:tc>
                <a:extLst>
                  <a:ext uri="{0D108BD9-81ED-4DB2-BD59-A6C34878D82A}">
                    <a16:rowId xmlns:a16="http://schemas.microsoft.com/office/drawing/2014/main" val="10002"/>
                  </a:ext>
                </a:extLst>
              </a:tr>
              <a:tr h="514742">
                <a:tc>
                  <a:txBody>
                    <a:bodyPr/>
                    <a:lstStyle/>
                    <a:p>
                      <a:pPr algn="ctr" rtl="0">
                        <a:lnSpc>
                          <a:spcPct val="115000"/>
                        </a:lnSpc>
                        <a:spcAft>
                          <a:spcPts val="0"/>
                        </a:spcAft>
                      </a:pPr>
                      <a:r>
                        <a:rPr lang="fa-IR" sz="1200" dirty="0">
                          <a:effectLst>
                            <a:outerShdw blurRad="38100" dist="38100" dir="2700000" algn="tl">
                              <a:srgbClr val="000000">
                                <a:alpha val="43137"/>
                              </a:srgbClr>
                            </a:outerShdw>
                          </a:effectLst>
                        </a:rPr>
                        <a:t>ايران </a:t>
                      </a:r>
                      <a:endParaRPr lang="fa-IR" sz="1200" b="1" dirty="0">
                        <a:effectLst>
                          <a:outerShdw blurRad="38100" dist="38100" dir="2700000" algn="tl">
                            <a:srgbClr val="000000">
                              <a:alpha val="43137"/>
                            </a:srgbClr>
                          </a:outerShdw>
                        </a:effectLst>
                        <a:latin typeface="Calibri"/>
                        <a:ea typeface="Calibri"/>
                        <a:cs typeface="B Titr" pitchFamily="2" charset="-78"/>
                      </a:endParaRPr>
                    </a:p>
                  </a:txBody>
                  <a:tcPr marL="62003" marR="62003" marT="0" marB="0"/>
                </a:tc>
                <a:tc>
                  <a:txBody>
                    <a:bodyPr/>
                    <a:lstStyle/>
                    <a:p>
                      <a:pPr algn="ctr" rtl="1">
                        <a:lnSpc>
                          <a:spcPct val="115000"/>
                        </a:lnSpc>
                        <a:spcAft>
                          <a:spcPts val="0"/>
                        </a:spcAft>
                      </a:pPr>
                      <a:r>
                        <a:rPr lang="fa-IR" sz="1400" b="1" dirty="0">
                          <a:effectLst/>
                        </a:rPr>
                        <a:t>روز بيداري </a:t>
                      </a:r>
                      <a:endParaRPr lang="en-US" sz="1400" b="1" dirty="0">
                        <a:effectLst/>
                        <a:latin typeface="Calibri"/>
                        <a:ea typeface="Calibri"/>
                        <a:cs typeface="B Mitra" pitchFamily="2" charset="-78"/>
                      </a:endParaRPr>
                    </a:p>
                  </a:txBody>
                  <a:tcPr marL="62003" marR="62003" marT="0" marB="0"/>
                </a:tc>
                <a:tc>
                  <a:txBody>
                    <a:bodyPr/>
                    <a:lstStyle/>
                    <a:p>
                      <a:pPr algn="r" rtl="1">
                        <a:lnSpc>
                          <a:spcPct val="115000"/>
                        </a:lnSpc>
                        <a:spcAft>
                          <a:spcPts val="0"/>
                        </a:spcAft>
                      </a:pPr>
                      <a:r>
                        <a:rPr lang="fa-IR" sz="1400" b="1" dirty="0">
                          <a:effectLst/>
                        </a:rPr>
                        <a:t>از ساعت 10تا نماز ظهر </a:t>
                      </a:r>
                      <a:endParaRPr lang="en-US" sz="1400" b="1" dirty="0">
                        <a:effectLst/>
                        <a:latin typeface="Calibri"/>
                        <a:ea typeface="Calibri"/>
                        <a:cs typeface="B Mitra" pitchFamily="2" charset="-78"/>
                      </a:endParaRPr>
                    </a:p>
                  </a:txBody>
                  <a:tcPr marL="62003" marR="62003" marT="0" marB="0"/>
                </a:tc>
                <a:tc>
                  <a:txBody>
                    <a:bodyPr/>
                    <a:lstStyle/>
                    <a:p>
                      <a:pPr algn="ctr" rtl="1">
                        <a:lnSpc>
                          <a:spcPct val="115000"/>
                        </a:lnSpc>
                        <a:spcAft>
                          <a:spcPts val="0"/>
                        </a:spcAft>
                      </a:pPr>
                      <a:r>
                        <a:rPr lang="en-US" sz="1400" b="1" dirty="0">
                          <a:effectLst/>
                        </a:rPr>
                        <a:t>10:00</a:t>
                      </a:r>
                      <a:endParaRPr lang="en-US" sz="1400" b="1" dirty="0">
                        <a:effectLst/>
                        <a:latin typeface="Calibri"/>
                        <a:ea typeface="Calibri"/>
                        <a:cs typeface="B Mitra" pitchFamily="2" charset="-78"/>
                      </a:endParaRPr>
                    </a:p>
                  </a:txBody>
                  <a:tcPr marL="62003" marR="62003" marT="0" marB="0"/>
                </a:tc>
                <a:extLst>
                  <a:ext uri="{0D108BD9-81ED-4DB2-BD59-A6C34878D82A}">
                    <a16:rowId xmlns:a16="http://schemas.microsoft.com/office/drawing/2014/main" val="10003"/>
                  </a:ext>
                </a:extLst>
              </a:tr>
              <a:tr h="458561">
                <a:tc>
                  <a:txBody>
                    <a:bodyPr/>
                    <a:lstStyle/>
                    <a:p>
                      <a:pPr algn="ctr" rtl="0">
                        <a:lnSpc>
                          <a:spcPct val="115000"/>
                        </a:lnSpc>
                        <a:spcAft>
                          <a:spcPts val="0"/>
                        </a:spcAft>
                      </a:pPr>
                      <a:r>
                        <a:rPr lang="fa-IR" sz="1200" dirty="0">
                          <a:effectLst>
                            <a:outerShdw blurRad="38100" dist="38100" dir="2700000" algn="tl">
                              <a:srgbClr val="000000">
                                <a:alpha val="43137"/>
                              </a:srgbClr>
                            </a:outerShdw>
                          </a:effectLst>
                        </a:rPr>
                        <a:t>اقتصاد</a:t>
                      </a:r>
                      <a:endParaRPr lang="fa-IR" sz="1200" b="1" dirty="0">
                        <a:effectLst>
                          <a:outerShdw blurRad="38100" dist="38100" dir="2700000" algn="tl">
                            <a:srgbClr val="000000">
                              <a:alpha val="43137"/>
                            </a:srgbClr>
                          </a:outerShdw>
                        </a:effectLst>
                        <a:latin typeface="Calibri"/>
                        <a:ea typeface="Calibri"/>
                        <a:cs typeface="B Titr" pitchFamily="2" charset="-78"/>
                      </a:endParaRPr>
                    </a:p>
                  </a:txBody>
                  <a:tcPr marL="62003" marR="62003" marT="0" marB="0"/>
                </a:tc>
                <a:tc>
                  <a:txBody>
                    <a:bodyPr/>
                    <a:lstStyle/>
                    <a:p>
                      <a:pPr algn="ctr" rtl="1" fontAlgn="ctr"/>
                      <a:r>
                        <a:rPr lang="fa-IR" sz="1400" b="1" u="none" strike="noStrike" dirty="0">
                          <a:effectLst/>
                        </a:rPr>
                        <a:t>یه مسجد</a:t>
                      </a:r>
                      <a:endParaRPr lang="fa-IR" sz="1400" b="1" i="0" u="none" strike="noStrike" dirty="0">
                        <a:solidFill>
                          <a:srgbClr val="000000"/>
                        </a:solidFill>
                        <a:effectLst/>
                        <a:latin typeface="B Zar"/>
                        <a:cs typeface="B Mitra" pitchFamily="2" charset="-78"/>
                      </a:endParaRPr>
                    </a:p>
                  </a:txBody>
                  <a:tcPr marL="9525" marR="9525" marT="9525" marB="0" anchor="ctr"/>
                </a:tc>
                <a:tc>
                  <a:txBody>
                    <a:bodyPr/>
                    <a:lstStyle/>
                    <a:p>
                      <a:pPr marL="228600" algn="r" rtl="1">
                        <a:lnSpc>
                          <a:spcPct val="115000"/>
                        </a:lnSpc>
                        <a:spcAft>
                          <a:spcPts val="0"/>
                        </a:spcAft>
                      </a:pPr>
                      <a:r>
                        <a:rPr lang="fa-IR" sz="1400" b="1" dirty="0">
                          <a:effectLst/>
                        </a:rPr>
                        <a:t>پوشش رسانه ای راهپیمایی روز جهانی قدس</a:t>
                      </a:r>
                      <a:endParaRPr lang="en-US" sz="1400" b="1" dirty="0">
                        <a:effectLst/>
                        <a:latin typeface="Calibri"/>
                        <a:ea typeface="Calibri"/>
                        <a:cs typeface="B Mitra" pitchFamily="2" charset="-78"/>
                      </a:endParaRPr>
                    </a:p>
                  </a:txBody>
                  <a:tcPr marL="62003" marR="62003" marT="0" marB="0"/>
                </a:tc>
                <a:tc>
                  <a:txBody>
                    <a:bodyPr/>
                    <a:lstStyle/>
                    <a:p>
                      <a:pPr marL="228600" algn="ctr" rtl="1">
                        <a:lnSpc>
                          <a:spcPct val="115000"/>
                        </a:lnSpc>
                        <a:spcAft>
                          <a:spcPts val="0"/>
                        </a:spcAft>
                      </a:pPr>
                      <a:r>
                        <a:rPr lang="en-US" sz="1400" b="1" dirty="0">
                          <a:effectLst/>
                        </a:rPr>
                        <a:t>9:00</a:t>
                      </a:r>
                      <a:endParaRPr lang="en-US" sz="1400" b="1" dirty="0">
                        <a:effectLst/>
                        <a:latin typeface="Calibri"/>
                        <a:ea typeface="Calibri"/>
                        <a:cs typeface="B Mitra" pitchFamily="2" charset="-78"/>
                      </a:endParaRPr>
                    </a:p>
                  </a:txBody>
                  <a:tcPr marL="62003" marR="62003" marT="0" marB="0"/>
                </a:tc>
                <a:extLst>
                  <a:ext uri="{0D108BD9-81ED-4DB2-BD59-A6C34878D82A}">
                    <a16:rowId xmlns:a16="http://schemas.microsoft.com/office/drawing/2014/main" val="10004"/>
                  </a:ext>
                </a:extLst>
              </a:tr>
              <a:tr h="490741">
                <a:tc>
                  <a:txBody>
                    <a:bodyPr/>
                    <a:lstStyle/>
                    <a:p>
                      <a:pPr algn="ctr" rtl="0">
                        <a:lnSpc>
                          <a:spcPct val="115000"/>
                        </a:lnSpc>
                        <a:spcAft>
                          <a:spcPts val="0"/>
                        </a:spcAft>
                      </a:pPr>
                      <a:r>
                        <a:rPr lang="fa-IR" sz="1200" dirty="0">
                          <a:effectLst>
                            <a:outerShdw blurRad="38100" dist="38100" dir="2700000" algn="tl">
                              <a:srgbClr val="000000">
                                <a:alpha val="43137"/>
                              </a:srgbClr>
                            </a:outerShdw>
                          </a:effectLst>
                        </a:rPr>
                        <a:t>پيام </a:t>
                      </a:r>
                      <a:endParaRPr lang="fa-IR" sz="1200" b="1" dirty="0">
                        <a:effectLst>
                          <a:outerShdw blurRad="38100" dist="38100" dir="2700000" algn="tl">
                            <a:srgbClr val="000000">
                              <a:alpha val="43137"/>
                            </a:srgbClr>
                          </a:outerShdw>
                        </a:effectLst>
                        <a:latin typeface="Calibri"/>
                        <a:ea typeface="Calibri"/>
                        <a:cs typeface="B Titr" pitchFamily="2" charset="-78"/>
                      </a:endParaRPr>
                    </a:p>
                  </a:txBody>
                  <a:tcPr marL="62003" marR="62003" marT="0" marB="0"/>
                </a:tc>
                <a:tc>
                  <a:txBody>
                    <a:bodyPr/>
                    <a:lstStyle/>
                    <a:p>
                      <a:pPr algn="ctr" rtl="1">
                        <a:lnSpc>
                          <a:spcPct val="115000"/>
                        </a:lnSpc>
                        <a:spcAft>
                          <a:spcPts val="0"/>
                        </a:spcAft>
                      </a:pPr>
                      <a:r>
                        <a:rPr lang="fa-IR" sz="1400" b="1" dirty="0">
                          <a:effectLst/>
                        </a:rPr>
                        <a:t>پیام قدس</a:t>
                      </a:r>
                    </a:p>
                    <a:p>
                      <a:pPr algn="ctr" rtl="1">
                        <a:lnSpc>
                          <a:spcPct val="115000"/>
                        </a:lnSpc>
                        <a:spcAft>
                          <a:spcPts val="0"/>
                        </a:spcAft>
                      </a:pPr>
                      <a:endParaRPr lang="en-US" sz="1400" b="1" dirty="0">
                        <a:effectLst/>
                        <a:latin typeface="Calibri"/>
                        <a:ea typeface="Calibri"/>
                        <a:cs typeface="B Mitra" pitchFamily="2" charset="-78"/>
                      </a:endParaRPr>
                    </a:p>
                  </a:txBody>
                  <a:tcPr marL="62003" marR="62003" marT="0" marB="0"/>
                </a:tc>
                <a:tc>
                  <a:txBody>
                    <a:bodyPr/>
                    <a:lstStyle/>
                    <a:p>
                      <a:pPr algn="r" rtl="1">
                        <a:lnSpc>
                          <a:spcPct val="115000"/>
                        </a:lnSpc>
                        <a:spcAft>
                          <a:spcPts val="0"/>
                        </a:spcAft>
                      </a:pPr>
                      <a:r>
                        <a:rPr lang="fa-IR" sz="1400" b="1" dirty="0">
                          <a:effectLst/>
                        </a:rPr>
                        <a:t>برنامه 4 ساعته بطور کامل به روز قدس و راهپیمایی اختصاص دارد</a:t>
                      </a:r>
                    </a:p>
                    <a:p>
                      <a:pPr algn="r" rtl="1">
                        <a:lnSpc>
                          <a:spcPct val="115000"/>
                        </a:lnSpc>
                        <a:spcAft>
                          <a:spcPts val="0"/>
                        </a:spcAft>
                      </a:pPr>
                      <a:endParaRPr lang="en-US" sz="1400" b="1" dirty="0">
                        <a:effectLst/>
                        <a:latin typeface="Calibri"/>
                        <a:ea typeface="Calibri"/>
                        <a:cs typeface="B Mitra" pitchFamily="2" charset="-78"/>
                      </a:endParaRPr>
                    </a:p>
                  </a:txBody>
                  <a:tcPr marL="62003" marR="62003" marT="0" marB="0"/>
                </a:tc>
                <a:tc>
                  <a:txBody>
                    <a:bodyPr/>
                    <a:lstStyle/>
                    <a:p>
                      <a:pPr algn="ctr" rtl="1">
                        <a:lnSpc>
                          <a:spcPct val="115000"/>
                        </a:lnSpc>
                        <a:spcAft>
                          <a:spcPts val="0"/>
                        </a:spcAft>
                      </a:pPr>
                      <a:r>
                        <a:rPr lang="en-US" sz="1400" b="1" dirty="0">
                          <a:effectLst/>
                        </a:rPr>
                        <a:t>10:00</a:t>
                      </a:r>
                    </a:p>
                    <a:p>
                      <a:pPr algn="ctr" rtl="1">
                        <a:lnSpc>
                          <a:spcPct val="115000"/>
                        </a:lnSpc>
                        <a:spcAft>
                          <a:spcPts val="0"/>
                        </a:spcAft>
                      </a:pPr>
                      <a:endParaRPr lang="en-US" sz="1400" b="1" dirty="0">
                        <a:effectLst/>
                        <a:latin typeface="Calibri"/>
                        <a:ea typeface="Calibri"/>
                        <a:cs typeface="B Mitra" pitchFamily="2" charset="-78"/>
                      </a:endParaRPr>
                    </a:p>
                  </a:txBody>
                  <a:tcPr marL="62003" marR="62003" marT="0" marB="0"/>
                </a:tc>
                <a:extLst>
                  <a:ext uri="{0D108BD9-81ED-4DB2-BD59-A6C34878D82A}">
                    <a16:rowId xmlns:a16="http://schemas.microsoft.com/office/drawing/2014/main" val="10005"/>
                  </a:ext>
                </a:extLst>
              </a:tr>
              <a:tr h="470747">
                <a:tc>
                  <a:txBody>
                    <a:bodyPr/>
                    <a:lstStyle/>
                    <a:p>
                      <a:pPr algn="ctr" rtl="0">
                        <a:lnSpc>
                          <a:spcPct val="115000"/>
                        </a:lnSpc>
                        <a:spcAft>
                          <a:spcPts val="0"/>
                        </a:spcAft>
                      </a:pPr>
                      <a:r>
                        <a:rPr lang="fa-IR" sz="1200" dirty="0">
                          <a:effectLst>
                            <a:outerShdw blurRad="38100" dist="38100" dir="2700000" algn="tl">
                              <a:srgbClr val="000000">
                                <a:alpha val="43137"/>
                              </a:srgbClr>
                            </a:outerShdw>
                          </a:effectLst>
                        </a:rPr>
                        <a:t>تهران </a:t>
                      </a:r>
                      <a:endParaRPr lang="fa-IR" sz="1200" b="1" dirty="0">
                        <a:effectLst>
                          <a:outerShdw blurRad="38100" dist="38100" dir="2700000" algn="tl">
                            <a:srgbClr val="000000">
                              <a:alpha val="43137"/>
                            </a:srgbClr>
                          </a:outerShdw>
                        </a:effectLst>
                        <a:latin typeface="Calibri"/>
                        <a:ea typeface="Calibri"/>
                        <a:cs typeface="B Titr" pitchFamily="2" charset="-78"/>
                      </a:endParaRPr>
                    </a:p>
                  </a:txBody>
                  <a:tcPr marL="62003" marR="62003" marT="0" marB="0"/>
                </a:tc>
                <a:tc>
                  <a:txBody>
                    <a:bodyPr/>
                    <a:lstStyle/>
                    <a:p>
                      <a:pPr algn="ctr" rtl="1">
                        <a:lnSpc>
                          <a:spcPct val="115000"/>
                        </a:lnSpc>
                        <a:spcAft>
                          <a:spcPts val="0"/>
                        </a:spcAft>
                      </a:pPr>
                      <a:r>
                        <a:rPr lang="fa-IR" sz="1400" b="1" dirty="0">
                          <a:effectLst/>
                        </a:rPr>
                        <a:t>ميدان فلسطين </a:t>
                      </a:r>
                      <a:endParaRPr lang="en-US" sz="1400" b="1" dirty="0">
                        <a:effectLst/>
                        <a:latin typeface="Calibri"/>
                        <a:ea typeface="Calibri"/>
                        <a:cs typeface="B Mitra" pitchFamily="2" charset="-78"/>
                      </a:endParaRPr>
                    </a:p>
                  </a:txBody>
                  <a:tcPr marL="62003" marR="62003" marT="0" marB="0"/>
                </a:tc>
                <a:tc>
                  <a:txBody>
                    <a:bodyPr/>
                    <a:lstStyle/>
                    <a:p>
                      <a:pPr marL="228600" algn="r" rtl="1">
                        <a:lnSpc>
                          <a:spcPct val="115000"/>
                        </a:lnSpc>
                        <a:spcAft>
                          <a:spcPts val="0"/>
                        </a:spcAft>
                      </a:pPr>
                      <a:endParaRPr lang="en-US" sz="1400" b="1" dirty="0">
                        <a:effectLst/>
                        <a:latin typeface="Calibri"/>
                        <a:ea typeface="Calibri"/>
                        <a:cs typeface="B Mitra" pitchFamily="2" charset="-78"/>
                      </a:endParaRPr>
                    </a:p>
                  </a:txBody>
                  <a:tcPr marL="62003" marR="62003" marT="0" marB="0"/>
                </a:tc>
                <a:tc>
                  <a:txBody>
                    <a:bodyPr/>
                    <a:lstStyle/>
                    <a:p>
                      <a:pPr marL="457200" algn="ctr" rtl="1">
                        <a:lnSpc>
                          <a:spcPct val="115000"/>
                        </a:lnSpc>
                        <a:spcAft>
                          <a:spcPts val="0"/>
                        </a:spcAft>
                      </a:pPr>
                      <a:r>
                        <a:rPr lang="en-US" sz="1400" b="1" dirty="0">
                          <a:effectLst/>
                        </a:rPr>
                        <a:t>09:30</a:t>
                      </a:r>
                      <a:endParaRPr lang="en-US" sz="1400" b="1" dirty="0">
                        <a:effectLst/>
                        <a:latin typeface="+mn-lt"/>
                        <a:ea typeface="Calibri"/>
                        <a:cs typeface="B Mitra" pitchFamily="2" charset="-78"/>
                      </a:endParaRPr>
                    </a:p>
                  </a:txBody>
                  <a:tcPr marL="62003" marR="62003" marT="0" marB="0"/>
                </a:tc>
                <a:extLst>
                  <a:ext uri="{0D108BD9-81ED-4DB2-BD59-A6C34878D82A}">
                    <a16:rowId xmlns:a16="http://schemas.microsoft.com/office/drawing/2014/main" val="10006"/>
                  </a:ext>
                </a:extLst>
              </a:tr>
              <a:tr h="490741">
                <a:tc>
                  <a:txBody>
                    <a:bodyPr/>
                    <a:lstStyle/>
                    <a:p>
                      <a:pPr algn="ctr" rtl="0">
                        <a:lnSpc>
                          <a:spcPct val="115000"/>
                        </a:lnSpc>
                        <a:spcAft>
                          <a:spcPts val="0"/>
                        </a:spcAft>
                      </a:pPr>
                      <a:r>
                        <a:rPr lang="fa-IR" sz="1200" dirty="0">
                          <a:effectLst>
                            <a:outerShdw blurRad="38100" dist="38100" dir="2700000" algn="tl">
                              <a:srgbClr val="000000">
                                <a:alpha val="43137"/>
                              </a:srgbClr>
                            </a:outerShdw>
                          </a:effectLst>
                        </a:rPr>
                        <a:t>جوان </a:t>
                      </a:r>
                      <a:endParaRPr lang="fa-IR" sz="1200" b="1" dirty="0">
                        <a:effectLst>
                          <a:outerShdw blurRad="38100" dist="38100" dir="2700000" algn="tl">
                            <a:srgbClr val="000000">
                              <a:alpha val="43137"/>
                            </a:srgbClr>
                          </a:outerShdw>
                        </a:effectLst>
                        <a:latin typeface="Calibri"/>
                        <a:ea typeface="Calibri"/>
                        <a:cs typeface="B Titr" pitchFamily="2" charset="-78"/>
                      </a:endParaRPr>
                    </a:p>
                  </a:txBody>
                  <a:tcPr marL="62003" marR="62003" marT="0" marB="0"/>
                </a:tc>
                <a:tc>
                  <a:txBody>
                    <a:bodyPr/>
                    <a:lstStyle/>
                    <a:p>
                      <a:pPr algn="ctr" rtl="1">
                        <a:lnSpc>
                          <a:spcPct val="115000"/>
                        </a:lnSpc>
                        <a:spcAft>
                          <a:spcPts val="0"/>
                        </a:spcAft>
                      </a:pPr>
                      <a:r>
                        <a:rPr lang="fa-IR" sz="1400" b="1" dirty="0">
                          <a:effectLst/>
                        </a:rPr>
                        <a:t>قصه ما راست بود</a:t>
                      </a:r>
                      <a:endParaRPr lang="en-US" sz="1400" b="1" dirty="0">
                        <a:effectLst/>
                        <a:latin typeface="Calibri"/>
                        <a:ea typeface="Calibri"/>
                        <a:cs typeface="B Mitra" pitchFamily="2" charset="-78"/>
                      </a:endParaRPr>
                    </a:p>
                  </a:txBody>
                  <a:tcPr marL="62003" marR="62003" marT="0" marB="0"/>
                </a:tc>
                <a:tc>
                  <a:txBody>
                    <a:bodyPr/>
                    <a:lstStyle/>
                    <a:p>
                      <a:pPr marL="228600" algn="r" rtl="1">
                        <a:lnSpc>
                          <a:spcPct val="115000"/>
                        </a:lnSpc>
                        <a:spcAft>
                          <a:spcPts val="0"/>
                        </a:spcAft>
                      </a:pPr>
                      <a:r>
                        <a:rPr lang="fa-IR" sz="1400" b="1" dirty="0">
                          <a:effectLst/>
                        </a:rPr>
                        <a:t>گزارش زنده محیطی از راهپیمایی</a:t>
                      </a:r>
                      <a:endParaRPr lang="en-US" sz="1400" b="1" dirty="0">
                        <a:effectLst/>
                        <a:latin typeface="Calibri"/>
                        <a:ea typeface="Calibri"/>
                        <a:cs typeface="B Mitra" pitchFamily="2" charset="-78"/>
                      </a:endParaRPr>
                    </a:p>
                  </a:txBody>
                  <a:tcPr marL="62003" marR="62003" marT="0" marB="0"/>
                </a:tc>
                <a:tc>
                  <a:txBody>
                    <a:bodyPr/>
                    <a:lstStyle/>
                    <a:p>
                      <a:pPr marL="228600" marR="0" indent="0" algn="ctr" defTabSz="914400" rtl="1" eaLnBrk="1" fontAlgn="auto" latinLnBrk="0" hangingPunct="1">
                        <a:lnSpc>
                          <a:spcPct val="115000"/>
                        </a:lnSpc>
                        <a:spcBef>
                          <a:spcPts val="0"/>
                        </a:spcBef>
                        <a:spcAft>
                          <a:spcPts val="0"/>
                        </a:spcAft>
                        <a:buClrTx/>
                        <a:buSzTx/>
                        <a:buFontTx/>
                        <a:buNone/>
                        <a:tabLst/>
                        <a:defRPr/>
                      </a:pPr>
                      <a:r>
                        <a:rPr lang="en-US" sz="1400" b="1" dirty="0">
                          <a:effectLst/>
                        </a:rPr>
                        <a:t>9:00</a:t>
                      </a:r>
                    </a:p>
                    <a:p>
                      <a:pPr marL="228600" algn="ctr" rtl="1">
                        <a:lnSpc>
                          <a:spcPct val="115000"/>
                        </a:lnSpc>
                        <a:spcAft>
                          <a:spcPts val="0"/>
                        </a:spcAft>
                      </a:pPr>
                      <a:endParaRPr lang="en-US" sz="1400" b="1" dirty="0">
                        <a:effectLst/>
                        <a:latin typeface="Calibri"/>
                        <a:ea typeface="Calibri"/>
                        <a:cs typeface="B Mitra" pitchFamily="2" charset="-78"/>
                      </a:endParaRPr>
                    </a:p>
                  </a:txBody>
                  <a:tcPr marL="62003" marR="62003" marT="0" marB="0"/>
                </a:tc>
                <a:extLst>
                  <a:ext uri="{0D108BD9-81ED-4DB2-BD59-A6C34878D82A}">
                    <a16:rowId xmlns:a16="http://schemas.microsoft.com/office/drawing/2014/main" val="10007"/>
                  </a:ext>
                </a:extLst>
              </a:tr>
              <a:tr h="736096">
                <a:tc>
                  <a:txBody>
                    <a:bodyPr/>
                    <a:lstStyle/>
                    <a:p>
                      <a:pPr algn="ctr" rtl="0">
                        <a:lnSpc>
                          <a:spcPct val="115000"/>
                        </a:lnSpc>
                        <a:spcAft>
                          <a:spcPts val="0"/>
                        </a:spcAft>
                      </a:pPr>
                      <a:r>
                        <a:rPr lang="fa-IR" sz="1200" dirty="0">
                          <a:effectLst>
                            <a:outerShdw blurRad="38100" dist="38100" dir="2700000" algn="tl">
                              <a:srgbClr val="000000">
                                <a:alpha val="43137"/>
                              </a:srgbClr>
                            </a:outerShdw>
                          </a:effectLst>
                        </a:rPr>
                        <a:t>سلامت </a:t>
                      </a:r>
                      <a:endParaRPr lang="fa-IR" sz="1200" b="1" dirty="0">
                        <a:effectLst>
                          <a:outerShdw blurRad="38100" dist="38100" dir="2700000" algn="tl">
                            <a:srgbClr val="000000">
                              <a:alpha val="43137"/>
                            </a:srgbClr>
                          </a:outerShdw>
                        </a:effectLst>
                        <a:latin typeface="Calibri"/>
                        <a:ea typeface="Calibri"/>
                        <a:cs typeface="B Titr" pitchFamily="2" charset="-78"/>
                      </a:endParaRPr>
                    </a:p>
                  </a:txBody>
                  <a:tcPr marL="62003" marR="62003" marT="0" marB="0"/>
                </a:tc>
                <a:tc>
                  <a:txBody>
                    <a:bodyPr/>
                    <a:lstStyle/>
                    <a:p>
                      <a:pPr algn="ctr" rtl="1">
                        <a:lnSpc>
                          <a:spcPct val="115000"/>
                        </a:lnSpc>
                        <a:spcAft>
                          <a:spcPts val="0"/>
                        </a:spcAft>
                      </a:pPr>
                      <a:r>
                        <a:rPr lang="fa-IR" sz="1400" b="1" dirty="0">
                          <a:effectLst/>
                          <a:latin typeface="+mn-lt"/>
                          <a:ea typeface="Calibri"/>
                          <a:cs typeface="B Mitra" pitchFamily="2" charset="-78"/>
                        </a:rPr>
                        <a:t>قدس، جهان را ببخش</a:t>
                      </a:r>
                      <a:endParaRPr lang="en-US" sz="1400" b="1" dirty="0">
                        <a:effectLst/>
                        <a:latin typeface="Calibri"/>
                        <a:ea typeface="Calibri"/>
                        <a:cs typeface="B Mitra" pitchFamily="2" charset="-78"/>
                      </a:endParaRPr>
                    </a:p>
                  </a:txBody>
                  <a:tcPr marL="62003" marR="62003" marT="0" marB="0"/>
                </a:tc>
                <a:tc>
                  <a:txBody>
                    <a:bodyPr/>
                    <a:lstStyle/>
                    <a:p>
                      <a:pPr marL="228600" algn="r" rtl="1">
                        <a:lnSpc>
                          <a:spcPct val="115000"/>
                        </a:lnSpc>
                        <a:spcAft>
                          <a:spcPts val="0"/>
                        </a:spcAft>
                      </a:pPr>
                      <a:r>
                        <a:rPr lang="fa-IR" sz="1400" b="1" dirty="0">
                          <a:effectLst/>
                          <a:latin typeface="+mn-lt"/>
                          <a:ea typeface="Calibri"/>
                          <a:cs typeface="B Mitra" pitchFamily="2" charset="-78"/>
                        </a:rPr>
                        <a:t>پوشش مراسم روز جهاني قدس در نقاط مختلف کشور / خدمات کادر درمان  در طوفان الاقصی / استكبار ستيزي / نسل کشی و جنایات اسراییل در غزه </a:t>
                      </a:r>
                      <a:endParaRPr lang="en-US" sz="1400" b="1" dirty="0">
                        <a:effectLst/>
                        <a:latin typeface="Calibri"/>
                        <a:ea typeface="Calibri"/>
                        <a:cs typeface="B Mitra" pitchFamily="2" charset="-78"/>
                      </a:endParaRPr>
                    </a:p>
                  </a:txBody>
                  <a:tcPr marL="62003" marR="62003" marT="0" marB="0"/>
                </a:tc>
                <a:tc>
                  <a:txBody>
                    <a:bodyPr/>
                    <a:lstStyle/>
                    <a:p>
                      <a:pPr marL="228600" marR="0" indent="0" algn="ctr" defTabSz="914400" rtl="1" eaLnBrk="1" fontAlgn="auto" latinLnBrk="0" hangingPunct="1">
                        <a:lnSpc>
                          <a:spcPct val="115000"/>
                        </a:lnSpc>
                        <a:spcBef>
                          <a:spcPts val="0"/>
                        </a:spcBef>
                        <a:spcAft>
                          <a:spcPts val="0"/>
                        </a:spcAft>
                        <a:buClrTx/>
                        <a:buSzTx/>
                        <a:buFontTx/>
                        <a:buNone/>
                        <a:tabLst/>
                        <a:defRPr/>
                      </a:pPr>
                      <a:r>
                        <a:rPr lang="en-US" sz="1400" b="1" dirty="0">
                          <a:effectLst/>
                        </a:rPr>
                        <a:t>9:00</a:t>
                      </a:r>
                    </a:p>
                    <a:p>
                      <a:pPr marL="228600" algn="ctr" rtl="1">
                        <a:lnSpc>
                          <a:spcPct val="115000"/>
                        </a:lnSpc>
                        <a:spcAft>
                          <a:spcPts val="0"/>
                        </a:spcAft>
                      </a:pPr>
                      <a:endParaRPr lang="en-US" sz="1400" b="1" dirty="0">
                        <a:effectLst/>
                        <a:latin typeface="Calibri"/>
                        <a:ea typeface="Calibri"/>
                        <a:cs typeface="B Mitra" pitchFamily="2" charset="-78"/>
                      </a:endParaRPr>
                    </a:p>
                  </a:txBody>
                  <a:tcPr marL="62003" marR="62003" marT="0" marB="0"/>
                </a:tc>
                <a:extLst>
                  <a:ext uri="{0D108BD9-81ED-4DB2-BD59-A6C34878D82A}">
                    <a16:rowId xmlns:a16="http://schemas.microsoft.com/office/drawing/2014/main" val="10008"/>
                  </a:ext>
                </a:extLst>
              </a:tr>
              <a:tr h="322294">
                <a:tc>
                  <a:txBody>
                    <a:bodyPr/>
                    <a:lstStyle/>
                    <a:p>
                      <a:pPr algn="ctr" rtl="0">
                        <a:lnSpc>
                          <a:spcPct val="115000"/>
                        </a:lnSpc>
                        <a:spcAft>
                          <a:spcPts val="0"/>
                        </a:spcAft>
                      </a:pPr>
                      <a:r>
                        <a:rPr lang="fa-IR" sz="1200" dirty="0">
                          <a:effectLst>
                            <a:outerShdw blurRad="38100" dist="38100" dir="2700000" algn="tl">
                              <a:srgbClr val="000000">
                                <a:alpha val="43137"/>
                              </a:srgbClr>
                            </a:outerShdw>
                          </a:effectLst>
                        </a:rPr>
                        <a:t>صبا</a:t>
                      </a:r>
                      <a:endParaRPr lang="fa-IR" sz="1200" b="1" dirty="0">
                        <a:effectLst>
                          <a:outerShdw blurRad="38100" dist="38100" dir="2700000" algn="tl">
                            <a:srgbClr val="000000">
                              <a:alpha val="43137"/>
                            </a:srgbClr>
                          </a:outerShdw>
                        </a:effectLst>
                        <a:latin typeface="Calibri"/>
                        <a:ea typeface="Calibri"/>
                        <a:cs typeface="B Titr" pitchFamily="2" charset="-78"/>
                      </a:endParaRPr>
                    </a:p>
                  </a:txBody>
                  <a:tcPr marL="62003" marR="62003" marT="0" marB="0"/>
                </a:tc>
                <a:tc>
                  <a:txBody>
                    <a:bodyPr/>
                    <a:lstStyle/>
                    <a:p>
                      <a:pPr algn="ctr" rtl="1">
                        <a:lnSpc>
                          <a:spcPct val="115000"/>
                        </a:lnSpc>
                        <a:spcAft>
                          <a:spcPts val="0"/>
                        </a:spcAft>
                      </a:pPr>
                      <a:r>
                        <a:rPr lang="fa-IR" sz="1400" b="1" dirty="0">
                          <a:effectLst/>
                          <a:latin typeface="Calibri"/>
                          <a:ea typeface="Calibri"/>
                          <a:cs typeface="B Mitra" pitchFamily="2" charset="-78"/>
                        </a:rPr>
                        <a:t>خانه مقدس </a:t>
                      </a:r>
                      <a:endParaRPr lang="en-US" sz="1400" b="1" dirty="0">
                        <a:effectLst/>
                        <a:latin typeface="Calibri"/>
                        <a:ea typeface="Calibri"/>
                        <a:cs typeface="B Mitra" pitchFamily="2" charset="-78"/>
                      </a:endParaRPr>
                    </a:p>
                  </a:txBody>
                  <a:tcPr marL="62003" marR="62003" marT="0" marB="0"/>
                </a:tc>
                <a:tc>
                  <a:txBody>
                    <a:bodyPr/>
                    <a:lstStyle/>
                    <a:p>
                      <a:pPr algn="r" rtl="1">
                        <a:lnSpc>
                          <a:spcPct val="115000"/>
                        </a:lnSpc>
                        <a:spcAft>
                          <a:spcPts val="0"/>
                        </a:spcAft>
                      </a:pPr>
                      <a:r>
                        <a:rPr lang="fa-IR" sz="1400" b="1" dirty="0">
                          <a:effectLst/>
                          <a:latin typeface="Calibri"/>
                          <a:ea typeface="Calibri"/>
                          <a:cs typeface="B Mitra" pitchFamily="2" charset="-78"/>
                        </a:rPr>
                        <a:t>توليدي 10تا 11و يك نمايش هم 11تا 12 </a:t>
                      </a:r>
                      <a:endParaRPr lang="en-US" sz="1400" b="1" dirty="0">
                        <a:effectLst/>
                        <a:latin typeface="Calibri"/>
                        <a:ea typeface="Calibri"/>
                        <a:cs typeface="B Mitra" pitchFamily="2" charset="-78"/>
                      </a:endParaRPr>
                    </a:p>
                  </a:txBody>
                  <a:tcPr marL="62003" marR="62003" marT="0" marB="0"/>
                </a:tc>
                <a:tc>
                  <a:txBody>
                    <a:bodyPr/>
                    <a:lstStyle/>
                    <a:p>
                      <a:pPr marL="228600" algn="ctr" rtl="1">
                        <a:lnSpc>
                          <a:spcPct val="115000"/>
                        </a:lnSpc>
                        <a:spcAft>
                          <a:spcPts val="0"/>
                        </a:spcAft>
                      </a:pPr>
                      <a:r>
                        <a:rPr lang="fa-IR" sz="1400" b="1" dirty="0">
                          <a:effectLst/>
                          <a:latin typeface="Calibri"/>
                          <a:ea typeface="Calibri"/>
                          <a:cs typeface="B Mitra" pitchFamily="2" charset="-78"/>
                        </a:rPr>
                        <a:t>10تا 11</a:t>
                      </a:r>
                      <a:endParaRPr lang="en-US" sz="1400" b="1" dirty="0">
                        <a:effectLst/>
                        <a:latin typeface="Calibri"/>
                        <a:ea typeface="Calibri"/>
                        <a:cs typeface="B Mitra" pitchFamily="2" charset="-78"/>
                      </a:endParaRPr>
                    </a:p>
                  </a:txBody>
                  <a:tcPr marL="62003" marR="62003" marT="0" marB="0"/>
                </a:tc>
                <a:extLst>
                  <a:ext uri="{0D108BD9-81ED-4DB2-BD59-A6C34878D82A}">
                    <a16:rowId xmlns:a16="http://schemas.microsoft.com/office/drawing/2014/main" val="10009"/>
                  </a:ext>
                </a:extLst>
              </a:tr>
              <a:tr h="265931">
                <a:tc>
                  <a:txBody>
                    <a:bodyPr/>
                    <a:lstStyle/>
                    <a:p>
                      <a:pPr algn="ctr" rtl="0">
                        <a:lnSpc>
                          <a:spcPct val="115000"/>
                        </a:lnSpc>
                        <a:spcAft>
                          <a:spcPts val="0"/>
                        </a:spcAft>
                      </a:pPr>
                      <a:r>
                        <a:rPr lang="fa-IR" sz="1200" dirty="0">
                          <a:effectLst>
                            <a:outerShdw blurRad="38100" dist="38100" dir="2700000" algn="tl">
                              <a:srgbClr val="000000">
                                <a:alpha val="43137"/>
                              </a:srgbClr>
                            </a:outerShdw>
                          </a:effectLst>
                        </a:rPr>
                        <a:t>فرهنگ </a:t>
                      </a:r>
                      <a:endParaRPr lang="fa-IR" sz="1200" b="1" dirty="0">
                        <a:effectLst>
                          <a:outerShdw blurRad="38100" dist="38100" dir="2700000" algn="tl">
                            <a:srgbClr val="000000">
                              <a:alpha val="43137"/>
                            </a:srgbClr>
                          </a:outerShdw>
                        </a:effectLst>
                        <a:latin typeface="Calibri"/>
                        <a:ea typeface="Calibri"/>
                        <a:cs typeface="B Titr" pitchFamily="2" charset="-78"/>
                      </a:endParaRPr>
                    </a:p>
                  </a:txBody>
                  <a:tcPr marL="62003" marR="62003" marT="0" marB="0"/>
                </a:tc>
                <a:tc>
                  <a:txBody>
                    <a:bodyPr/>
                    <a:lstStyle/>
                    <a:p>
                      <a:pPr algn="ctr" rtl="1">
                        <a:lnSpc>
                          <a:spcPct val="115000"/>
                        </a:lnSpc>
                        <a:spcAft>
                          <a:spcPts val="0"/>
                        </a:spcAft>
                      </a:pPr>
                      <a:r>
                        <a:rPr lang="fa-IR" sz="1400" b="1" dirty="0">
                          <a:effectLst/>
                        </a:rPr>
                        <a:t>سرود رهایی </a:t>
                      </a:r>
                      <a:endParaRPr lang="en-US" sz="1400" b="1" dirty="0">
                        <a:effectLst/>
                        <a:latin typeface="Calibri"/>
                        <a:ea typeface="Calibri"/>
                        <a:cs typeface="B Mitra" pitchFamily="2" charset="-78"/>
                      </a:endParaRPr>
                    </a:p>
                  </a:txBody>
                  <a:tcPr marL="62003" marR="62003" marT="0" marB="0"/>
                </a:tc>
                <a:tc>
                  <a:txBody>
                    <a:bodyPr/>
                    <a:lstStyle/>
                    <a:p>
                      <a:pPr marL="0" marR="0" indent="0" algn="r" defTabSz="914400" rtl="1" eaLnBrk="1" fontAlgn="auto" latinLnBrk="0" hangingPunct="1">
                        <a:lnSpc>
                          <a:spcPct val="115000"/>
                        </a:lnSpc>
                        <a:spcBef>
                          <a:spcPts val="0"/>
                        </a:spcBef>
                        <a:spcAft>
                          <a:spcPts val="0"/>
                        </a:spcAft>
                        <a:buClrTx/>
                        <a:buSzTx/>
                        <a:buFontTx/>
                        <a:buNone/>
                        <a:tabLst/>
                        <a:defRPr/>
                      </a:pPr>
                      <a:r>
                        <a:rPr lang="fa-IR" sz="1400" b="1" dirty="0">
                          <a:effectLst/>
                        </a:rPr>
                        <a:t>گزارش زنده محیطی از راهپیمایی</a:t>
                      </a:r>
                      <a:endParaRPr lang="en-US" sz="1400" b="1" dirty="0">
                        <a:effectLst/>
                        <a:latin typeface="Calibri"/>
                        <a:ea typeface="Calibri"/>
                        <a:cs typeface="B Mitra" pitchFamily="2" charset="-78"/>
                      </a:endParaRPr>
                    </a:p>
                  </a:txBody>
                  <a:tcPr marL="62003" marR="62003" marT="0" marB="0"/>
                </a:tc>
                <a:tc>
                  <a:txBody>
                    <a:bodyPr/>
                    <a:lstStyle/>
                    <a:p>
                      <a:pPr marL="228600" algn="ctr" rtl="1">
                        <a:lnSpc>
                          <a:spcPct val="115000"/>
                        </a:lnSpc>
                        <a:spcAft>
                          <a:spcPts val="0"/>
                        </a:spcAft>
                      </a:pPr>
                      <a:r>
                        <a:rPr lang="en-US" sz="1400" b="1" dirty="0">
                          <a:effectLst/>
                        </a:rPr>
                        <a:t>9:00</a:t>
                      </a:r>
                      <a:endParaRPr lang="en-US" sz="1400" b="1" dirty="0">
                        <a:effectLst/>
                        <a:latin typeface="Calibri"/>
                        <a:ea typeface="Calibri"/>
                        <a:cs typeface="B Mitra" pitchFamily="2" charset="-78"/>
                      </a:endParaRPr>
                    </a:p>
                  </a:txBody>
                  <a:tcPr marL="62003" marR="62003" marT="0" marB="0"/>
                </a:tc>
                <a:extLst>
                  <a:ext uri="{0D108BD9-81ED-4DB2-BD59-A6C34878D82A}">
                    <a16:rowId xmlns:a16="http://schemas.microsoft.com/office/drawing/2014/main" val="10010"/>
                  </a:ext>
                </a:extLst>
              </a:tr>
              <a:tr h="490741">
                <a:tc>
                  <a:txBody>
                    <a:bodyPr/>
                    <a:lstStyle/>
                    <a:p>
                      <a:pPr algn="ctr" rtl="0">
                        <a:lnSpc>
                          <a:spcPct val="115000"/>
                        </a:lnSpc>
                        <a:spcAft>
                          <a:spcPts val="0"/>
                        </a:spcAft>
                      </a:pPr>
                      <a:r>
                        <a:rPr lang="fa-IR" sz="1200" dirty="0">
                          <a:effectLst>
                            <a:outerShdw blurRad="38100" dist="38100" dir="2700000" algn="tl">
                              <a:srgbClr val="000000">
                                <a:alpha val="43137"/>
                              </a:srgbClr>
                            </a:outerShdw>
                          </a:effectLst>
                        </a:rPr>
                        <a:t>قرآن </a:t>
                      </a:r>
                      <a:endParaRPr lang="fa-IR" sz="1200" b="1" dirty="0">
                        <a:effectLst>
                          <a:outerShdw blurRad="38100" dist="38100" dir="2700000" algn="tl">
                            <a:srgbClr val="000000">
                              <a:alpha val="43137"/>
                            </a:srgbClr>
                          </a:outerShdw>
                        </a:effectLst>
                        <a:latin typeface="Calibri"/>
                        <a:ea typeface="Calibri"/>
                        <a:cs typeface="B Titr" pitchFamily="2" charset="-78"/>
                      </a:endParaRPr>
                    </a:p>
                  </a:txBody>
                  <a:tcPr marL="62003" marR="62003" marT="0" marB="0"/>
                </a:tc>
                <a:tc>
                  <a:txBody>
                    <a:bodyPr/>
                    <a:lstStyle/>
                    <a:p>
                      <a:pPr algn="ctr" rtl="1">
                        <a:lnSpc>
                          <a:spcPct val="115000"/>
                        </a:lnSpc>
                        <a:spcAft>
                          <a:spcPts val="0"/>
                        </a:spcAft>
                      </a:pPr>
                      <a:r>
                        <a:rPr lang="fa-IR" sz="1400" b="1" dirty="0">
                          <a:effectLst/>
                          <a:latin typeface="Calibri"/>
                          <a:ea typeface="Calibri"/>
                          <a:cs typeface="B Mitra" pitchFamily="2" charset="-78"/>
                        </a:rPr>
                        <a:t>شكوه مقاومت </a:t>
                      </a:r>
                      <a:endParaRPr lang="en-US" sz="1400" b="1" dirty="0">
                        <a:effectLst/>
                        <a:latin typeface="Calibri"/>
                        <a:ea typeface="Calibri"/>
                        <a:cs typeface="B Mitra" pitchFamily="2" charset="-78"/>
                      </a:endParaRPr>
                    </a:p>
                  </a:txBody>
                  <a:tcPr marL="62003" marR="62003" marT="0" marB="0"/>
                </a:tc>
                <a:tc>
                  <a:txBody>
                    <a:bodyPr/>
                    <a:lstStyle/>
                    <a:p>
                      <a:pPr marL="457200" algn="r" rtl="1">
                        <a:lnSpc>
                          <a:spcPct val="115000"/>
                        </a:lnSpc>
                        <a:spcAft>
                          <a:spcPts val="0"/>
                        </a:spcAft>
                      </a:pPr>
                      <a:r>
                        <a:rPr lang="fa-IR" sz="1400" b="1" dirty="0">
                          <a:effectLst/>
                          <a:latin typeface="Calibri"/>
                          <a:ea typeface="Calibri"/>
                          <a:cs typeface="B Mitra" pitchFamily="2" charset="-78"/>
                        </a:rPr>
                        <a:t>استقرار و گزارش از محل </a:t>
                      </a:r>
                      <a:endParaRPr lang="en-US" sz="1400" b="1" dirty="0">
                        <a:effectLst/>
                        <a:latin typeface="Calibri"/>
                        <a:ea typeface="Calibri"/>
                        <a:cs typeface="B Mitra" pitchFamily="2" charset="-78"/>
                      </a:endParaRPr>
                    </a:p>
                  </a:txBody>
                  <a:tcPr marL="62003" marR="62003" marT="0" marB="0"/>
                </a:tc>
                <a:tc>
                  <a:txBody>
                    <a:bodyPr/>
                    <a:lstStyle/>
                    <a:p>
                      <a:pPr marL="457200" marR="0" indent="0" algn="ctr" defTabSz="914400" rtl="1" eaLnBrk="1" fontAlgn="auto" latinLnBrk="0" hangingPunct="1">
                        <a:lnSpc>
                          <a:spcPct val="115000"/>
                        </a:lnSpc>
                        <a:spcBef>
                          <a:spcPts val="0"/>
                        </a:spcBef>
                        <a:spcAft>
                          <a:spcPts val="0"/>
                        </a:spcAft>
                        <a:buClrTx/>
                        <a:buSzTx/>
                        <a:buFontTx/>
                        <a:buNone/>
                        <a:tabLst/>
                        <a:defRPr/>
                      </a:pPr>
                      <a:r>
                        <a:rPr lang="en-US" sz="1400" b="1" dirty="0">
                          <a:effectLst/>
                        </a:rPr>
                        <a:t>10:00</a:t>
                      </a:r>
                      <a:endParaRPr lang="en-US" sz="1400" b="1" dirty="0">
                        <a:effectLst/>
                        <a:latin typeface="+mn-lt"/>
                        <a:ea typeface="Calibri"/>
                        <a:cs typeface="B Mitra" pitchFamily="2" charset="-78"/>
                      </a:endParaRPr>
                    </a:p>
                    <a:p>
                      <a:pPr marL="457200" algn="ctr" rtl="1">
                        <a:lnSpc>
                          <a:spcPct val="115000"/>
                        </a:lnSpc>
                        <a:spcAft>
                          <a:spcPts val="0"/>
                        </a:spcAft>
                      </a:pPr>
                      <a:endParaRPr lang="en-US" sz="1400" b="1" dirty="0">
                        <a:effectLst/>
                        <a:latin typeface="Calibri"/>
                        <a:ea typeface="Calibri"/>
                        <a:cs typeface="B Mitra" pitchFamily="2" charset="-78"/>
                      </a:endParaRPr>
                    </a:p>
                  </a:txBody>
                  <a:tcPr marL="62003" marR="62003" marT="0" marB="0"/>
                </a:tc>
                <a:extLst>
                  <a:ext uri="{0D108BD9-81ED-4DB2-BD59-A6C34878D82A}">
                    <a16:rowId xmlns:a16="http://schemas.microsoft.com/office/drawing/2014/main" val="10011"/>
                  </a:ext>
                </a:extLst>
              </a:tr>
              <a:tr h="265931">
                <a:tc>
                  <a:txBody>
                    <a:bodyPr/>
                    <a:lstStyle/>
                    <a:p>
                      <a:pPr algn="ctr" rtl="0">
                        <a:lnSpc>
                          <a:spcPct val="115000"/>
                        </a:lnSpc>
                        <a:spcAft>
                          <a:spcPts val="0"/>
                        </a:spcAft>
                      </a:pPr>
                      <a:r>
                        <a:rPr lang="fa-IR" sz="1200" dirty="0">
                          <a:effectLst>
                            <a:outerShdw blurRad="38100" dist="38100" dir="2700000" algn="tl">
                              <a:srgbClr val="000000">
                                <a:alpha val="43137"/>
                              </a:srgbClr>
                            </a:outerShdw>
                          </a:effectLst>
                        </a:rPr>
                        <a:t>نمايش </a:t>
                      </a:r>
                      <a:endParaRPr lang="fa-IR" sz="1200" b="1" dirty="0">
                        <a:effectLst>
                          <a:outerShdw blurRad="38100" dist="38100" dir="2700000" algn="tl">
                            <a:srgbClr val="000000">
                              <a:alpha val="43137"/>
                            </a:srgbClr>
                          </a:outerShdw>
                        </a:effectLst>
                        <a:latin typeface="Calibri"/>
                        <a:ea typeface="Calibri"/>
                        <a:cs typeface="B Titr" pitchFamily="2" charset="-78"/>
                      </a:endParaRPr>
                    </a:p>
                  </a:txBody>
                  <a:tcPr marL="62003" marR="62003" marT="0" marB="0"/>
                </a:tc>
                <a:tc>
                  <a:txBody>
                    <a:bodyPr/>
                    <a:lstStyle/>
                    <a:p>
                      <a:pPr algn="ctr" rtl="1">
                        <a:lnSpc>
                          <a:spcPct val="115000"/>
                        </a:lnSpc>
                        <a:spcAft>
                          <a:spcPts val="0"/>
                        </a:spcAft>
                      </a:pPr>
                      <a:r>
                        <a:rPr lang="fa-IR" sz="1400" b="1" dirty="0">
                          <a:effectLst/>
                        </a:rPr>
                        <a:t>همقدم با حنظله</a:t>
                      </a:r>
                      <a:endParaRPr lang="en-US" sz="1400" b="1" dirty="0">
                        <a:effectLst/>
                        <a:latin typeface="Calibri"/>
                        <a:ea typeface="Calibri"/>
                        <a:cs typeface="B Mitra" pitchFamily="2" charset="-78"/>
                      </a:endParaRPr>
                    </a:p>
                  </a:txBody>
                  <a:tcPr marL="62003" marR="62003" marT="0" marB="0"/>
                </a:tc>
                <a:tc>
                  <a:txBody>
                    <a:bodyPr/>
                    <a:lstStyle/>
                    <a:p>
                      <a:pPr algn="r" rtl="1">
                        <a:lnSpc>
                          <a:spcPct val="115000"/>
                        </a:lnSpc>
                        <a:spcAft>
                          <a:spcPts val="0"/>
                        </a:spcAft>
                      </a:pPr>
                      <a:endParaRPr lang="en-US" sz="1400" b="1" dirty="0">
                        <a:effectLst/>
                        <a:latin typeface="Calibri"/>
                        <a:ea typeface="Calibri"/>
                        <a:cs typeface="B Mitra" pitchFamily="2" charset="-78"/>
                      </a:endParaRPr>
                    </a:p>
                  </a:txBody>
                  <a:tcPr marL="62003" marR="62003" marT="0" marB="0"/>
                </a:tc>
                <a:tc>
                  <a:txBody>
                    <a:bodyPr/>
                    <a:lstStyle/>
                    <a:p>
                      <a:pPr marL="0" marR="0" indent="0" algn="ctr" defTabSz="914400" rtl="1" eaLnBrk="1" fontAlgn="auto" latinLnBrk="0" hangingPunct="1">
                        <a:lnSpc>
                          <a:spcPct val="115000"/>
                        </a:lnSpc>
                        <a:spcBef>
                          <a:spcPts val="0"/>
                        </a:spcBef>
                        <a:spcAft>
                          <a:spcPts val="0"/>
                        </a:spcAft>
                        <a:buClrTx/>
                        <a:buSzTx/>
                        <a:buFontTx/>
                        <a:buNone/>
                        <a:tabLst/>
                        <a:defRPr/>
                      </a:pPr>
                      <a:r>
                        <a:rPr lang="fa-IR" sz="1400" b="1" dirty="0">
                          <a:effectLst/>
                        </a:rPr>
                        <a:t>           </a:t>
                      </a:r>
                      <a:r>
                        <a:rPr lang="en-US" sz="1400" b="1" dirty="0">
                          <a:effectLst/>
                        </a:rPr>
                        <a:t>  9:00</a:t>
                      </a:r>
                      <a:endParaRPr lang="en-US" sz="1400" b="1" dirty="0">
                        <a:effectLst/>
                        <a:latin typeface="+mn-lt"/>
                        <a:ea typeface="Calibri"/>
                        <a:cs typeface="B Mitra" pitchFamily="2" charset="-78"/>
                      </a:endParaRPr>
                    </a:p>
                  </a:txBody>
                  <a:tcPr marL="62003" marR="62003" marT="0" marB="0"/>
                </a:tc>
                <a:extLst>
                  <a:ext uri="{0D108BD9-81ED-4DB2-BD59-A6C34878D82A}">
                    <a16:rowId xmlns:a16="http://schemas.microsoft.com/office/drawing/2014/main" val="10012"/>
                  </a:ext>
                </a:extLst>
              </a:tr>
              <a:tr h="331187">
                <a:tc>
                  <a:txBody>
                    <a:bodyPr/>
                    <a:lstStyle/>
                    <a:p>
                      <a:pPr algn="ctr" rtl="0">
                        <a:lnSpc>
                          <a:spcPct val="115000"/>
                        </a:lnSpc>
                        <a:spcAft>
                          <a:spcPts val="0"/>
                        </a:spcAft>
                      </a:pPr>
                      <a:r>
                        <a:rPr lang="fa-IR" sz="1200" dirty="0">
                          <a:effectLst>
                            <a:outerShdw blurRad="38100" dist="38100" dir="2700000" algn="tl">
                              <a:srgbClr val="000000">
                                <a:alpha val="43137"/>
                              </a:srgbClr>
                            </a:outerShdw>
                          </a:effectLst>
                        </a:rPr>
                        <a:t>گفتگو </a:t>
                      </a:r>
                      <a:endParaRPr lang="fa-IR" sz="1200" b="1" dirty="0">
                        <a:effectLst>
                          <a:outerShdw blurRad="38100" dist="38100" dir="2700000" algn="tl">
                            <a:srgbClr val="000000">
                              <a:alpha val="43137"/>
                            </a:srgbClr>
                          </a:outerShdw>
                        </a:effectLst>
                        <a:latin typeface="Calibri"/>
                        <a:ea typeface="Calibri"/>
                        <a:cs typeface="B Titr" pitchFamily="2" charset="-78"/>
                      </a:endParaRPr>
                    </a:p>
                  </a:txBody>
                  <a:tcPr marL="62003" marR="62003" marT="0" marB="0"/>
                </a:tc>
                <a:tc>
                  <a:txBody>
                    <a:bodyPr/>
                    <a:lstStyle/>
                    <a:p>
                      <a:pPr algn="ctr" rtl="1">
                        <a:lnSpc>
                          <a:spcPct val="115000"/>
                        </a:lnSpc>
                        <a:spcAft>
                          <a:spcPts val="0"/>
                        </a:spcAft>
                      </a:pPr>
                      <a:r>
                        <a:rPr lang="fa-IR" sz="1400" b="1" dirty="0">
                          <a:effectLst/>
                        </a:rPr>
                        <a:t>نشید ظفر</a:t>
                      </a:r>
                      <a:endParaRPr lang="en-US" sz="1400" b="1" dirty="0">
                        <a:effectLst/>
                        <a:latin typeface="Calibri"/>
                        <a:ea typeface="Calibri"/>
                        <a:cs typeface="B Mitra" pitchFamily="2" charset="-78"/>
                      </a:endParaRPr>
                    </a:p>
                  </a:txBody>
                  <a:tcPr marL="62003" marR="62003" marT="0" marB="0"/>
                </a:tc>
                <a:tc>
                  <a:txBody>
                    <a:bodyPr/>
                    <a:lstStyle/>
                    <a:p>
                      <a:pPr marL="228600" algn="r" rtl="1">
                        <a:lnSpc>
                          <a:spcPct val="115000"/>
                        </a:lnSpc>
                        <a:spcAft>
                          <a:spcPts val="0"/>
                        </a:spcAft>
                      </a:pPr>
                      <a:r>
                        <a:rPr lang="fa-IR" sz="1400" b="1" dirty="0">
                          <a:effectLst/>
                        </a:rPr>
                        <a:t>ارتباط با شهرستان ها </a:t>
                      </a:r>
                      <a:endParaRPr lang="en-US" sz="1400" b="1" dirty="0">
                        <a:effectLst/>
                        <a:latin typeface="Calibri"/>
                        <a:ea typeface="Calibri"/>
                        <a:cs typeface="B Mitra" pitchFamily="2" charset="-78"/>
                      </a:endParaRPr>
                    </a:p>
                  </a:txBody>
                  <a:tcPr marL="62003" marR="62003" marT="0" marB="0"/>
                </a:tc>
                <a:tc>
                  <a:txBody>
                    <a:bodyPr/>
                    <a:lstStyle/>
                    <a:p>
                      <a:pPr marL="228600" algn="ctr" rtl="1">
                        <a:lnSpc>
                          <a:spcPct val="115000"/>
                        </a:lnSpc>
                        <a:spcAft>
                          <a:spcPts val="0"/>
                        </a:spcAft>
                      </a:pPr>
                      <a:r>
                        <a:rPr lang="fa-IR" sz="1400" b="1" dirty="0">
                          <a:effectLst/>
                        </a:rPr>
                        <a:t>شناور</a:t>
                      </a:r>
                      <a:endParaRPr lang="en-US" sz="1400" b="1" dirty="0">
                        <a:effectLst/>
                        <a:latin typeface="Calibri"/>
                        <a:ea typeface="Calibri"/>
                        <a:cs typeface="B Mitra" pitchFamily="2" charset="-78"/>
                      </a:endParaRPr>
                    </a:p>
                  </a:txBody>
                  <a:tcPr marL="62003" marR="62003" marT="0" marB="0"/>
                </a:tc>
                <a:extLst>
                  <a:ext uri="{0D108BD9-81ED-4DB2-BD59-A6C34878D82A}">
                    <a16:rowId xmlns:a16="http://schemas.microsoft.com/office/drawing/2014/main" val="10013"/>
                  </a:ext>
                </a:extLst>
              </a:tr>
              <a:tr h="245371">
                <a:tc>
                  <a:txBody>
                    <a:bodyPr/>
                    <a:lstStyle/>
                    <a:p>
                      <a:pPr algn="ctr" rtl="0">
                        <a:lnSpc>
                          <a:spcPct val="115000"/>
                        </a:lnSpc>
                        <a:spcAft>
                          <a:spcPts val="0"/>
                        </a:spcAft>
                      </a:pPr>
                      <a:r>
                        <a:rPr lang="fa-IR" sz="1200" dirty="0">
                          <a:effectLst>
                            <a:outerShdw blurRad="38100" dist="38100" dir="2700000" algn="tl">
                              <a:srgbClr val="000000">
                                <a:alpha val="43137"/>
                              </a:srgbClr>
                            </a:outerShdw>
                          </a:effectLst>
                        </a:rPr>
                        <a:t>معارف </a:t>
                      </a:r>
                      <a:endParaRPr lang="fa-IR" sz="1200" b="1" dirty="0">
                        <a:effectLst>
                          <a:outerShdw blurRad="38100" dist="38100" dir="2700000" algn="tl">
                            <a:srgbClr val="000000">
                              <a:alpha val="43137"/>
                            </a:srgbClr>
                          </a:outerShdw>
                        </a:effectLst>
                        <a:latin typeface="Calibri"/>
                        <a:ea typeface="Calibri"/>
                        <a:cs typeface="B Titr" pitchFamily="2" charset="-78"/>
                      </a:endParaRPr>
                    </a:p>
                  </a:txBody>
                  <a:tcPr marL="62003" marR="62003" marT="0" marB="0"/>
                </a:tc>
                <a:tc>
                  <a:txBody>
                    <a:bodyPr/>
                    <a:lstStyle/>
                    <a:p>
                      <a:pPr algn="ctr" rtl="1">
                        <a:lnSpc>
                          <a:spcPct val="115000"/>
                        </a:lnSpc>
                        <a:spcAft>
                          <a:spcPts val="0"/>
                        </a:spcAft>
                      </a:pPr>
                      <a:r>
                        <a:rPr lang="fa-IR" sz="1400" b="1" dirty="0">
                          <a:effectLst/>
                        </a:rPr>
                        <a:t>به سوی قدس</a:t>
                      </a:r>
                      <a:endParaRPr lang="en-US" sz="1400" b="1" dirty="0">
                        <a:effectLst/>
                        <a:latin typeface="Calibri"/>
                        <a:ea typeface="Calibri"/>
                        <a:cs typeface="B Mitra" pitchFamily="2" charset="-78"/>
                      </a:endParaRPr>
                    </a:p>
                  </a:txBody>
                  <a:tcPr marL="62003" marR="62003" marT="0" marB="0"/>
                </a:tc>
                <a:tc>
                  <a:txBody>
                    <a:bodyPr/>
                    <a:lstStyle/>
                    <a:p>
                      <a:pPr algn="r" rtl="1">
                        <a:lnSpc>
                          <a:spcPct val="115000"/>
                        </a:lnSpc>
                        <a:spcAft>
                          <a:spcPts val="0"/>
                        </a:spcAft>
                      </a:pPr>
                      <a:r>
                        <a:rPr lang="fa-IR" sz="1400" b="1" dirty="0">
                          <a:effectLst/>
                        </a:rPr>
                        <a:t>از شهر مقدس قم</a:t>
                      </a:r>
                      <a:r>
                        <a:rPr lang="fa-IR" sz="1400" b="1" baseline="0" dirty="0">
                          <a:effectLst/>
                        </a:rPr>
                        <a:t> </a:t>
                      </a:r>
                      <a:endParaRPr lang="en-US" sz="1400" b="1" dirty="0">
                        <a:effectLst/>
                        <a:latin typeface="Calibri"/>
                        <a:ea typeface="Calibri"/>
                        <a:cs typeface="B Mitra" pitchFamily="2" charset="-78"/>
                      </a:endParaRPr>
                    </a:p>
                  </a:txBody>
                  <a:tcPr marL="62003" marR="62003" marT="0" marB="0"/>
                </a:tc>
                <a:tc>
                  <a:txBody>
                    <a:bodyPr/>
                    <a:lstStyle/>
                    <a:p>
                      <a:pPr marL="457200" algn="ctr" rtl="1">
                        <a:lnSpc>
                          <a:spcPct val="115000"/>
                        </a:lnSpc>
                        <a:spcAft>
                          <a:spcPts val="0"/>
                        </a:spcAft>
                      </a:pPr>
                      <a:r>
                        <a:rPr lang="en-US" sz="1400" b="1" dirty="0">
                          <a:effectLst/>
                        </a:rPr>
                        <a:t>09:30</a:t>
                      </a:r>
                      <a:endParaRPr lang="en-US" sz="1400" b="1" dirty="0">
                        <a:effectLst/>
                        <a:latin typeface="Calibri"/>
                        <a:ea typeface="Calibri"/>
                        <a:cs typeface="B Mitra" pitchFamily="2" charset="-78"/>
                      </a:endParaRPr>
                    </a:p>
                  </a:txBody>
                  <a:tcPr marL="62003" marR="62003" marT="0" marB="0"/>
                </a:tc>
                <a:extLst>
                  <a:ext uri="{0D108BD9-81ED-4DB2-BD59-A6C34878D82A}">
                    <a16:rowId xmlns:a16="http://schemas.microsoft.com/office/drawing/2014/main" val="10014"/>
                  </a:ext>
                </a:extLst>
              </a:tr>
              <a:tr h="490741">
                <a:tc>
                  <a:txBody>
                    <a:bodyPr/>
                    <a:lstStyle/>
                    <a:p>
                      <a:pPr algn="ctr" rtl="0">
                        <a:lnSpc>
                          <a:spcPct val="115000"/>
                        </a:lnSpc>
                        <a:spcAft>
                          <a:spcPts val="0"/>
                        </a:spcAft>
                      </a:pPr>
                      <a:r>
                        <a:rPr lang="fa-IR" sz="1200" dirty="0">
                          <a:effectLst>
                            <a:outerShdw blurRad="38100" dist="38100" dir="2700000" algn="tl">
                              <a:srgbClr val="000000">
                                <a:alpha val="43137"/>
                              </a:srgbClr>
                            </a:outerShdw>
                          </a:effectLst>
                        </a:rPr>
                        <a:t>ورزش</a:t>
                      </a:r>
                      <a:r>
                        <a:rPr lang="fa-IR" sz="1200" baseline="0" dirty="0">
                          <a:effectLst>
                            <a:outerShdw blurRad="38100" dist="38100" dir="2700000" algn="tl">
                              <a:srgbClr val="000000">
                                <a:alpha val="43137"/>
                              </a:srgbClr>
                            </a:outerShdw>
                          </a:effectLst>
                        </a:rPr>
                        <a:t> </a:t>
                      </a:r>
                      <a:endParaRPr lang="fa-IR" sz="1200" b="1" dirty="0">
                        <a:effectLst>
                          <a:outerShdw blurRad="38100" dist="38100" dir="2700000" algn="tl">
                            <a:srgbClr val="000000">
                              <a:alpha val="43137"/>
                            </a:srgbClr>
                          </a:outerShdw>
                        </a:effectLst>
                        <a:latin typeface="Calibri"/>
                        <a:ea typeface="Calibri"/>
                        <a:cs typeface="B Titr" pitchFamily="2" charset="-78"/>
                      </a:endParaRPr>
                    </a:p>
                  </a:txBody>
                  <a:tcPr marL="62003" marR="62003" marT="0" marB="0"/>
                </a:tc>
                <a:tc>
                  <a:txBody>
                    <a:bodyPr/>
                    <a:lstStyle/>
                    <a:p>
                      <a:pPr algn="ctr" rtl="1">
                        <a:lnSpc>
                          <a:spcPct val="115000"/>
                        </a:lnSpc>
                        <a:spcAft>
                          <a:spcPts val="0"/>
                        </a:spcAft>
                      </a:pPr>
                      <a:r>
                        <a:rPr lang="fa-IR" sz="1400" b="1" dirty="0">
                          <a:effectLst/>
                        </a:rPr>
                        <a:t>یک جهان فریاد</a:t>
                      </a:r>
                      <a:endParaRPr lang="en-US" sz="1400" b="1" dirty="0">
                        <a:effectLst/>
                        <a:latin typeface="Calibri"/>
                        <a:ea typeface="Calibri"/>
                        <a:cs typeface="B Mitra" pitchFamily="2" charset="-78"/>
                      </a:endParaRPr>
                    </a:p>
                  </a:txBody>
                  <a:tcPr marL="62003" marR="62003" marT="0" marB="0"/>
                </a:tc>
                <a:tc>
                  <a:txBody>
                    <a:bodyPr/>
                    <a:lstStyle/>
                    <a:p>
                      <a:pPr marL="457200" algn="r" rtl="1">
                        <a:lnSpc>
                          <a:spcPct val="115000"/>
                        </a:lnSpc>
                        <a:spcAft>
                          <a:spcPts val="0"/>
                        </a:spcAft>
                      </a:pPr>
                      <a:r>
                        <a:rPr lang="fa-IR" sz="1400" b="1" dirty="0">
                          <a:effectLst/>
                        </a:rPr>
                        <a:t>گفتگو با ورزشکاران  درروز قدس</a:t>
                      </a:r>
                    </a:p>
                    <a:p>
                      <a:pPr marL="457200" algn="r" rtl="1">
                        <a:lnSpc>
                          <a:spcPct val="115000"/>
                        </a:lnSpc>
                        <a:spcAft>
                          <a:spcPts val="0"/>
                        </a:spcAft>
                      </a:pPr>
                      <a:endParaRPr lang="en-US" sz="1400" b="1" dirty="0">
                        <a:effectLst/>
                        <a:latin typeface="Calibri"/>
                        <a:ea typeface="Calibri"/>
                        <a:cs typeface="B Mitra" pitchFamily="2" charset="-78"/>
                      </a:endParaRPr>
                    </a:p>
                  </a:txBody>
                  <a:tcPr marL="62003" marR="62003" marT="0" marB="0"/>
                </a:tc>
                <a:tc>
                  <a:txBody>
                    <a:bodyPr/>
                    <a:lstStyle/>
                    <a:p>
                      <a:pPr marL="457200" algn="ctr" rtl="1">
                        <a:lnSpc>
                          <a:spcPct val="115000"/>
                        </a:lnSpc>
                        <a:spcAft>
                          <a:spcPts val="0"/>
                        </a:spcAft>
                      </a:pPr>
                      <a:r>
                        <a:rPr lang="en-US" sz="1400" b="1" dirty="0">
                          <a:effectLst/>
                        </a:rPr>
                        <a:t>10:00</a:t>
                      </a:r>
                      <a:endParaRPr lang="en-US" sz="1400" b="1" dirty="0">
                        <a:effectLst/>
                        <a:latin typeface="Calibri"/>
                        <a:ea typeface="Calibri"/>
                        <a:cs typeface="B Mitra" pitchFamily="2" charset="-78"/>
                      </a:endParaRPr>
                    </a:p>
                  </a:txBody>
                  <a:tcPr marL="62003" marR="62003" marT="0" marB="0"/>
                </a:tc>
                <a:extLst>
                  <a:ext uri="{0D108BD9-81ED-4DB2-BD59-A6C34878D82A}">
                    <a16:rowId xmlns:a16="http://schemas.microsoft.com/office/drawing/2014/main" val="10015"/>
                  </a:ext>
                </a:extLst>
              </a:tr>
            </a:tbl>
          </a:graphicData>
        </a:graphic>
      </p:graphicFrame>
      <p:pic>
        <p:nvPicPr>
          <p:cNvPr id="2978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8913" y="1090613"/>
            <a:ext cx="2451100" cy="43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7942077"/>
      </p:ext>
    </p:extLst>
  </p:cSld>
  <p:clrMapOvr>
    <a:masterClrMapping/>
  </p:clrMapOvr>
  <p:transition spd="slow">
    <p:blinds dir="vert"/>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7" name="Rectangle 2"/>
          <p:cNvSpPr>
            <a:spLocks noChangeArrowheads="1"/>
          </p:cNvSpPr>
          <p:nvPr/>
        </p:nvSpPr>
        <p:spPr bwMode="auto">
          <a:xfrm>
            <a:off x="5696678" y="195189"/>
            <a:ext cx="2876108" cy="410882"/>
          </a:xfrm>
          <a:prstGeom prst="rect">
            <a:avLst/>
          </a:prstGeom>
          <a:solidFill>
            <a:schemeClr val="accent5">
              <a:lumMod val="75000"/>
            </a:schemeClr>
          </a:solidFill>
          <a:ln w="381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5"/>
          </a:lnRef>
          <a:fillRef idx="1">
            <a:schemeClr val="lt1"/>
          </a:fillRef>
          <a:effectRef idx="0">
            <a:schemeClr val="accent5"/>
          </a:effectRef>
          <a:fontRef idx="minor">
            <a:schemeClr val="dk1"/>
          </a:fontRef>
        </p:style>
        <p:txBody>
          <a:bodyPr wrap="none">
            <a:spAutoFit/>
          </a:bodyPr>
          <a:lstStyle/>
          <a:p>
            <a:pPr algn="ctr" rtl="1">
              <a:lnSpc>
                <a:spcPct val="115000"/>
              </a:lnSpc>
              <a:defRPr/>
            </a:pPr>
            <a:r>
              <a:rPr lang="fa-IR" dirty="0">
                <a:solidFill>
                  <a:schemeClr val="bg1"/>
                </a:solidFill>
                <a:ea typeface="Calibri" pitchFamily="34" charset="0"/>
                <a:cs typeface="B Titr" pitchFamily="2" charset="-78"/>
              </a:rPr>
              <a:t>وضعيت تلاوت شبكه ها در يك ماه </a:t>
            </a:r>
            <a:endParaRPr lang="en-US" sz="1400" dirty="0">
              <a:solidFill>
                <a:schemeClr val="bg1"/>
              </a:solidFill>
              <a:ea typeface="Calibri" pitchFamily="34" charset="0"/>
              <a:cs typeface="Arial" pitchFamily="34" charset="0"/>
            </a:endParaRPr>
          </a:p>
        </p:txBody>
      </p:sp>
      <p:pic>
        <p:nvPicPr>
          <p:cNvPr id="11" name="Picture 10"/>
          <p:cNvPicPr>
            <a:picLocks noChangeAspect="1"/>
          </p:cNvPicPr>
          <p:nvPr/>
        </p:nvPicPr>
        <p:blipFill>
          <a:blip r:embed="rId3"/>
          <a:stretch>
            <a:fillRect/>
          </a:stretch>
        </p:blipFill>
        <p:spPr>
          <a:xfrm>
            <a:off x="623273" y="-18471"/>
            <a:ext cx="1780674" cy="6858000"/>
          </a:xfrm>
          <a:prstGeom prst="rect">
            <a:avLst/>
          </a:prstGeom>
          <a:effectLst>
            <a:softEdge rad="127000"/>
          </a:effectLst>
        </p:spPr>
      </p:pic>
      <p:graphicFrame>
        <p:nvGraphicFramePr>
          <p:cNvPr id="30726" name="Chart 3"/>
          <p:cNvGraphicFramePr>
            <a:graphicFrameLocks/>
          </p:cNvGraphicFramePr>
          <p:nvPr/>
        </p:nvGraphicFramePr>
        <p:xfrm>
          <a:off x="2692400" y="676275"/>
          <a:ext cx="8736013" cy="5910263"/>
        </p:xfrm>
        <a:graphic>
          <a:graphicData uri="http://schemas.openxmlformats.org/presentationml/2006/ole">
            <mc:AlternateContent xmlns:mc="http://schemas.openxmlformats.org/markup-compatibility/2006">
              <mc:Choice xmlns:v="urn:schemas-microsoft-com:vml" Requires="v">
                <p:oleObj spid="_x0000_s1027" r:id="rId4" imgW="8736325" imgH="5907536" progId="Excel.Chart.8">
                  <p:embed/>
                </p:oleObj>
              </mc:Choice>
              <mc:Fallback>
                <p:oleObj r:id="rId4" imgW="8736325" imgH="5907536" progId="Excel.Chart.8">
                  <p:embed/>
                  <p:pic>
                    <p:nvPicPr>
                      <p:cNvPr id="30726" name="Chart 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92400" y="676275"/>
                        <a:ext cx="8736013" cy="591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092455181"/>
      </p:ext>
    </p:extLst>
  </p:cSld>
  <p:clrMapOvr>
    <a:masterClrMapping/>
  </p:clrMapOvr>
  <p:transition spd="slow">
    <p:push dir="u"/>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4" name="Picture 4"/>
          <p:cNvPicPr>
            <a:picLocks noChangeAspect="1" noChangeArrowheads="1"/>
          </p:cNvPicPr>
          <p:nvPr/>
        </p:nvPicPr>
        <p:blipFill>
          <a:blip r:embed="rId2"/>
          <a:srcRect/>
          <a:stretch>
            <a:fillRect/>
          </a:stretch>
        </p:blipFill>
        <p:spPr bwMode="auto">
          <a:xfrm>
            <a:off x="301336" y="135082"/>
            <a:ext cx="11585864" cy="6582641"/>
          </a:xfrm>
          <a:prstGeom prst="rect">
            <a:avLst/>
          </a:prstGeom>
          <a:ln w="38100">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Tree>
    <p:extLst>
      <p:ext uri="{BB962C8B-B14F-4D97-AF65-F5344CB8AC3E}">
        <p14:creationId xmlns:p14="http://schemas.microsoft.com/office/powerpoint/2010/main" val="3531881739"/>
      </p:ext>
    </p:extLst>
  </p:cSld>
  <p:clrMapOvr>
    <a:masterClrMapping/>
  </p:clrMapOvr>
  <p:transition spd="slow">
    <p:wip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5"/>
          <p:cNvSpPr>
            <a:spLocks noChangeArrowheads="1"/>
          </p:cNvSpPr>
          <p:nvPr/>
        </p:nvSpPr>
        <p:spPr bwMode="auto">
          <a:xfrm>
            <a:off x="4047409" y="358122"/>
            <a:ext cx="4517583" cy="410882"/>
          </a:xfrm>
          <a:prstGeom prst="rect">
            <a:avLst/>
          </a:prstGeom>
          <a:solidFill>
            <a:srgbClr val="89E0FF"/>
          </a:solidFill>
          <a:ln w="38100">
            <a:solidFill>
              <a:schemeClr val="accent4">
                <a:lumMod val="50000"/>
              </a:schemeClr>
            </a:solidFill>
          </a:ln>
          <a:effectLst>
            <a:innerShdw blurRad="63500" dist="50800" dir="8100000">
              <a:prstClr val="black">
                <a:alpha val="50000"/>
              </a:prstClr>
            </a:innerShdw>
          </a:effectLst>
        </p:spPr>
        <p:txBody>
          <a:bodyPr wrap="none">
            <a:spAutoFit/>
          </a:bodyPr>
          <a:lstStyle/>
          <a:p>
            <a:pPr algn="ctr" rtl="1">
              <a:lnSpc>
                <a:spcPct val="115000"/>
              </a:lnSpc>
              <a:defRPr/>
            </a:pPr>
            <a:r>
              <a:rPr lang="fa-IR" altLang="fa-IR" dirty="0">
                <a:ea typeface="Calibri" pitchFamily="34" charset="0"/>
                <a:cs typeface="B Titr" pitchFamily="2" charset="-78"/>
              </a:rPr>
              <a:t>وضعيت وي‍ژه برنامه ها ي شبكه راديويي</a:t>
            </a:r>
            <a:r>
              <a:rPr lang="fa-IR" altLang="fa-IR" dirty="0">
                <a:solidFill>
                  <a:srgbClr val="8E6C00"/>
                </a:solidFill>
                <a:ea typeface="Calibri" pitchFamily="34" charset="0"/>
                <a:cs typeface="B Titr" pitchFamily="2" charset="-78"/>
              </a:rPr>
              <a:t> </a:t>
            </a:r>
            <a:r>
              <a:rPr lang="fa-IR" altLang="fa-IR" dirty="0">
                <a:ea typeface="Calibri" pitchFamily="34" charset="0"/>
                <a:cs typeface="B Titr" pitchFamily="2" charset="-78"/>
              </a:rPr>
              <a:t>در ماه رمضان </a:t>
            </a:r>
            <a:endParaRPr lang="en-US" altLang="fa-IR" sz="1400" dirty="0">
              <a:ea typeface="Calibri" pitchFamily="34" charset="0"/>
            </a:endParaRPr>
          </a:p>
        </p:txBody>
      </p:sp>
      <p:graphicFrame>
        <p:nvGraphicFramePr>
          <p:cNvPr id="32773" name="Chart 4"/>
          <p:cNvGraphicFramePr>
            <a:graphicFrameLocks/>
          </p:cNvGraphicFramePr>
          <p:nvPr/>
        </p:nvGraphicFramePr>
        <p:xfrm>
          <a:off x="1766888" y="1487488"/>
          <a:ext cx="8248650" cy="4392612"/>
        </p:xfrm>
        <a:graphic>
          <a:graphicData uri="http://schemas.openxmlformats.org/presentationml/2006/ole">
            <mc:AlternateContent xmlns:mc="http://schemas.openxmlformats.org/markup-compatibility/2006">
              <mc:Choice xmlns:v="urn:schemas-microsoft-com:vml" Requires="v">
                <p:oleObj spid="_x0000_s2051" r:id="rId3" imgW="8248603" imgH="4395597" progId="Excel.Chart.8">
                  <p:embed/>
                </p:oleObj>
              </mc:Choice>
              <mc:Fallback>
                <p:oleObj r:id="rId3" imgW="8248603" imgH="4395597" progId="Excel.Chart.8">
                  <p:embed/>
                  <p:pic>
                    <p:nvPicPr>
                      <p:cNvPr id="32773" name="Chart 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6888" y="1487488"/>
                        <a:ext cx="8248650" cy="439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649459717"/>
      </p:ext>
    </p:extLst>
  </p:cSld>
  <p:clrMapOvr>
    <a:masterClrMapping/>
  </p:clrMapOvr>
  <p:transition spd="slow">
    <p:cove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7615" y="116036"/>
            <a:ext cx="8042562" cy="1938992"/>
          </a:xfrm>
          <a:prstGeom prst="rect">
            <a:avLst/>
          </a:prstGeom>
          <a:solidFill>
            <a:schemeClr val="accent4">
              <a:lumMod val="40000"/>
              <a:lumOff val="60000"/>
            </a:schemeClr>
          </a:solidFill>
          <a:ln w="38100">
            <a:solidFill>
              <a:schemeClr val="accent2">
                <a:lumMod val="50000"/>
              </a:schemeClr>
            </a:solidFill>
          </a:ln>
          <a:effectLst>
            <a:innerShdw blurRad="114300">
              <a:prstClr val="black"/>
            </a:innerShdw>
          </a:effectLst>
        </p:spPr>
        <p:txBody>
          <a:bodyPr>
            <a:spAutoFit/>
          </a:bodyPr>
          <a:lstStyle/>
          <a:p>
            <a:pPr algn="ctr" rtl="1">
              <a:defRPr/>
            </a:pPr>
            <a:r>
              <a:rPr lang="fa-IR" sz="2000" b="1" dirty="0">
                <a:cs typeface="B Mitra" pitchFamily="2" charset="-78"/>
              </a:rPr>
              <a:t>پایگاه صدای قرآن </a:t>
            </a:r>
          </a:p>
          <a:p>
            <a:pPr algn="ctr" rtl="1">
              <a:defRPr/>
            </a:pPr>
            <a:r>
              <a:rPr lang="fa-IR" sz="2000" b="1" dirty="0">
                <a:cs typeface="B Mitra" pitchFamily="2" charset="-78"/>
              </a:rPr>
              <a:t>بانک جامع تلاوت تحقیق و ترتیل کشور بیش از </a:t>
            </a:r>
            <a:r>
              <a:rPr lang="fa-IR" sz="2000" b="1" dirty="0">
                <a:solidFill>
                  <a:srgbClr val="FF0000"/>
                </a:solidFill>
                <a:cs typeface="B Mitra" pitchFamily="2" charset="-78"/>
              </a:rPr>
              <a:t>20،000</a:t>
            </a:r>
            <a:r>
              <a:rPr lang="fa-IR" sz="2000" b="1" dirty="0">
                <a:cs typeface="B Mitra" pitchFamily="2" charset="-78"/>
              </a:rPr>
              <a:t> قطعه</a:t>
            </a:r>
          </a:p>
          <a:p>
            <a:pPr marL="342900" indent="-342900" algn="r" rtl="1">
              <a:buFont typeface="Wingdings" pitchFamily="2" charset="2"/>
              <a:buChar char="v"/>
              <a:defRPr/>
            </a:pPr>
            <a:r>
              <a:rPr lang="fa-IR" sz="2000" dirty="0">
                <a:cs typeface="B Mitra" pitchFamily="2" charset="-78"/>
              </a:rPr>
              <a:t>تلاوت های ماندگار قاریان بزرگ جهان اسلام</a:t>
            </a:r>
          </a:p>
          <a:p>
            <a:pPr marL="342900" indent="-342900" algn="r" rtl="1">
              <a:buFont typeface="Wingdings" pitchFamily="2" charset="2"/>
              <a:buChar char="v"/>
              <a:defRPr/>
            </a:pPr>
            <a:r>
              <a:rPr lang="fa-IR" sz="2000" dirty="0">
                <a:cs typeface="B Mitra" pitchFamily="2" charset="-78"/>
              </a:rPr>
              <a:t>ترجمه فارسی گویای قرآن (صوتی): آیت الله مکارم شیرازی-حج الاسلام انصاریان، ملکی، خرمشاهی و...</a:t>
            </a:r>
          </a:p>
          <a:p>
            <a:pPr marL="342900" indent="-342900" algn="r" rtl="1">
              <a:buFont typeface="Wingdings" pitchFamily="2" charset="2"/>
              <a:buChar char="v"/>
              <a:defRPr/>
            </a:pPr>
            <a:r>
              <a:rPr lang="fa-IR" sz="2000" dirty="0">
                <a:cs typeface="B Mitra" pitchFamily="2" charset="-78"/>
              </a:rPr>
              <a:t>ترتیل های جزء خوانی دلنشین: از 30جزء از سي قاري </a:t>
            </a:r>
          </a:p>
          <a:p>
            <a:pPr marL="342900" indent="-342900" algn="r" rtl="1">
              <a:buFont typeface="Wingdings" pitchFamily="2" charset="2"/>
              <a:buChar char="v"/>
              <a:defRPr/>
            </a:pPr>
            <a:r>
              <a:rPr lang="fa-IR" sz="2000" dirty="0">
                <a:cs typeface="B Mitra" pitchFamily="2" charset="-78"/>
              </a:rPr>
              <a:t>برنامه های آموزشی با کارشناسی اساتید باتجربه کشور:شامل: تجوید، روخوانی، صوت و لحن و حفظ</a:t>
            </a:r>
          </a:p>
        </p:txBody>
      </p:sp>
      <p:pic>
        <p:nvPicPr>
          <p:cNvPr id="60418" name="Picture 2"/>
          <p:cNvPicPr>
            <a:picLocks noChangeAspect="1" noChangeArrowheads="1"/>
          </p:cNvPicPr>
          <p:nvPr/>
        </p:nvPicPr>
        <p:blipFill>
          <a:blip r:embed="rId2"/>
          <a:srcRect/>
          <a:stretch>
            <a:fillRect/>
          </a:stretch>
        </p:blipFill>
        <p:spPr bwMode="auto">
          <a:xfrm>
            <a:off x="5192531" y="4434039"/>
            <a:ext cx="1800550" cy="1894023"/>
          </a:xfrm>
          <a:prstGeom prst="ellipse">
            <a:avLst/>
          </a:prstGeom>
          <a:ln>
            <a:noFill/>
          </a:ln>
          <a:effectLst>
            <a:outerShdw blurRad="149987" dist="250190" dir="8460000" algn="ctr">
              <a:srgbClr val="000000">
                <a:alpha val="28000"/>
              </a:srgbClr>
            </a:outerShdw>
            <a:softEdge rad="63500"/>
          </a:effectLst>
          <a:scene3d>
            <a:camera prst="orthographicFront">
              <a:rot lat="0" lon="0" rev="0"/>
            </a:camera>
            <a:lightRig rig="contrasting" dir="t">
              <a:rot lat="0" lon="0" rev="1500000"/>
            </a:lightRig>
          </a:scene3d>
          <a:sp3d prstMaterial="metal">
            <a:bevelT w="88900" h="88900"/>
          </a:sp3d>
        </p:spPr>
      </p:pic>
      <p:sp>
        <p:nvSpPr>
          <p:cNvPr id="5" name="Rectangle 4"/>
          <p:cNvSpPr/>
          <p:nvPr/>
        </p:nvSpPr>
        <p:spPr>
          <a:xfrm>
            <a:off x="5175250" y="6402388"/>
            <a:ext cx="1962150" cy="369887"/>
          </a:xfrm>
          <a:prstGeom prst="rect">
            <a:avLst/>
          </a:prstGeom>
        </p:spPr>
        <p:style>
          <a:lnRef idx="2">
            <a:schemeClr val="accent6"/>
          </a:lnRef>
          <a:fillRef idx="1">
            <a:schemeClr val="lt1"/>
          </a:fillRef>
          <a:effectRef idx="0">
            <a:schemeClr val="accent6"/>
          </a:effectRef>
          <a:fontRef idx="minor">
            <a:schemeClr val="dk1"/>
          </a:fontRef>
        </p:style>
        <p:txBody>
          <a:bodyPr wrap="none">
            <a:spAutoFit/>
          </a:bodyPr>
          <a:lstStyle/>
          <a:p>
            <a:pPr>
              <a:defRPr/>
            </a:pPr>
            <a:r>
              <a:rPr lang="en-US" b="1" dirty="0"/>
              <a:t>http://iranseda.ir/</a:t>
            </a:r>
            <a:endParaRPr lang="fa-IR" b="1" dirty="0"/>
          </a:p>
        </p:txBody>
      </p:sp>
    </p:spTree>
    <p:extLst>
      <p:ext uri="{BB962C8B-B14F-4D97-AF65-F5344CB8AC3E}">
        <p14:creationId xmlns:p14="http://schemas.microsoft.com/office/powerpoint/2010/main" val="13388408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265988" y="282575"/>
            <a:ext cx="4770437" cy="1754188"/>
          </a:xfrm>
          <a:prstGeom prst="rect">
            <a:avLst/>
          </a:prstGeom>
          <a:solidFill>
            <a:schemeClr val="accent1">
              <a:lumMod val="20000"/>
              <a:lumOff val="80000"/>
            </a:schemeClr>
          </a:solidFill>
          <a:ln w="38100">
            <a:solidFill>
              <a:schemeClr val="accent5">
                <a:lumMod val="50000"/>
              </a:schemeClr>
            </a:solidFill>
          </a:ln>
        </p:spPr>
        <p:style>
          <a:lnRef idx="2">
            <a:schemeClr val="accent1"/>
          </a:lnRef>
          <a:fillRef idx="1">
            <a:schemeClr val="lt1"/>
          </a:fillRef>
          <a:effectRef idx="0">
            <a:schemeClr val="accent1"/>
          </a:effectRef>
          <a:fontRef idx="minor">
            <a:schemeClr val="dk1"/>
          </a:fontRef>
        </p:style>
        <p:txBody>
          <a:bodyPr>
            <a:spAutoFit/>
          </a:bodyPr>
          <a:lstStyle/>
          <a:p>
            <a:pPr algn="r" rtl="1">
              <a:defRPr/>
            </a:pPr>
            <a:r>
              <a:rPr lang="fa-IR" b="1" dirty="0">
                <a:cs typeface="B Mitra" pitchFamily="2" charset="-78"/>
              </a:rPr>
              <a:t>پایگاه دعا و نغمه های مذهبی : بيش از </a:t>
            </a:r>
            <a:r>
              <a:rPr lang="fa-IR" b="1">
                <a:cs typeface="B Mitra" pitchFamily="2" charset="-78"/>
              </a:rPr>
              <a:t>40/000 قطعه </a:t>
            </a:r>
            <a:endParaRPr lang="fa-IR" b="1" dirty="0">
              <a:cs typeface="B Mitra" pitchFamily="2" charset="-78"/>
            </a:endParaRPr>
          </a:p>
          <a:p>
            <a:pPr marL="285750" indent="-285750" algn="r" rtl="1">
              <a:buFontTx/>
              <a:buBlip>
                <a:blip r:embed="rId2"/>
              </a:buBlip>
              <a:defRPr/>
            </a:pPr>
            <a:r>
              <a:rPr lang="fa-IR" dirty="0">
                <a:cs typeface="B Mitra" pitchFamily="2" charset="-78"/>
              </a:rPr>
              <a:t>مجموعه متنوعی از مداحی ها و روضه ها</a:t>
            </a:r>
          </a:p>
          <a:p>
            <a:pPr marL="285750" indent="-285750" algn="r" rtl="1">
              <a:buFontTx/>
              <a:buBlip>
                <a:blip r:embed="rId2"/>
              </a:buBlip>
              <a:defRPr/>
            </a:pPr>
            <a:r>
              <a:rPr lang="fa-IR" dirty="0">
                <a:cs typeface="B Mitra" pitchFamily="2" charset="-78"/>
              </a:rPr>
              <a:t>دسترسی به دعاها، مناجات و زیارات معروف</a:t>
            </a:r>
          </a:p>
          <a:p>
            <a:pPr marL="285750" indent="-285750" algn="r" rtl="1">
              <a:buFontTx/>
              <a:buBlip>
                <a:blip r:embed="rId2"/>
              </a:buBlip>
              <a:defRPr/>
            </a:pPr>
            <a:r>
              <a:rPr lang="fa-IR" dirty="0">
                <a:cs typeface="B Mitra" pitchFamily="2" charset="-78"/>
              </a:rPr>
              <a:t>مجموعه متنوعی از تواشیح، ابتهال و همخوانی ها</a:t>
            </a:r>
          </a:p>
          <a:p>
            <a:pPr marL="285750" indent="-285750" algn="r" rtl="1">
              <a:buFontTx/>
              <a:buBlip>
                <a:blip r:embed="rId2"/>
              </a:buBlip>
              <a:defRPr/>
            </a:pPr>
            <a:r>
              <a:rPr lang="fa-IR" dirty="0">
                <a:cs typeface="B Mitra" pitchFamily="2" charset="-78"/>
              </a:rPr>
              <a:t>امکان دانلود و پخش انلاین نواهای عرفانی </a:t>
            </a:r>
          </a:p>
          <a:p>
            <a:pPr marL="285750" indent="-285750" algn="r" rtl="1">
              <a:buFontTx/>
              <a:buBlip>
                <a:blip r:embed="rId2"/>
              </a:buBlip>
              <a:defRPr/>
            </a:pPr>
            <a:r>
              <a:rPr lang="fa-IR" dirty="0">
                <a:cs typeface="B Mitra" pitchFamily="2" charset="-78"/>
              </a:rPr>
              <a:t>دسترسی به متن روضه ها، مداحی ها، زیارات و مناجات ها </a:t>
            </a:r>
          </a:p>
        </p:txBody>
      </p:sp>
    </p:spTree>
    <p:extLst>
      <p:ext uri="{BB962C8B-B14F-4D97-AF65-F5344CB8AC3E}">
        <p14:creationId xmlns:p14="http://schemas.microsoft.com/office/powerpoint/2010/main" val="25631543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p:nvPr/>
        </p:nvPicPr>
        <p:blipFill rotWithShape="1">
          <a:blip r:embed="rId2"/>
          <a:srcRect t="12629" b="12703"/>
          <a:stretch/>
        </p:blipFill>
        <p:spPr bwMode="auto">
          <a:xfrm>
            <a:off x="956187" y="545691"/>
            <a:ext cx="10279626" cy="5633884"/>
          </a:xfrm>
          <a:prstGeom prst="rect">
            <a:avLst/>
          </a:prstGeom>
          <a:ln>
            <a:noFill/>
          </a:ln>
          <a:effectLst>
            <a:outerShdw blurRad="190500" algn="tl" rotWithShape="0">
              <a:srgbClr val="000000">
                <a:alpha val="70000"/>
              </a:srgbClr>
            </a:outerShdw>
            <a:softEdge rad="533400"/>
          </a:effectLst>
        </p:spPr>
      </p:pic>
    </p:spTree>
    <p:extLst>
      <p:ext uri="{BB962C8B-B14F-4D97-AF65-F5344CB8AC3E}">
        <p14:creationId xmlns:p14="http://schemas.microsoft.com/office/powerpoint/2010/main" val="1645313748"/>
      </p:ext>
    </p:extLst>
  </p:cSld>
  <p:clrMapOvr>
    <a:masterClrMapping/>
  </p:clrMapOvr>
  <p:transition spd="slow">
    <p:split orient="vert"/>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docProps/app.xml><?xml version="1.0" encoding="utf-8"?>
<Properties xmlns="http://schemas.openxmlformats.org/officeDocument/2006/extended-properties" xmlns:vt="http://schemas.openxmlformats.org/officeDocument/2006/docPropsVTypes">
  <Template>TM03457503[[fn=Quotable]]</Template>
  <TotalTime>631</TotalTime>
  <Words>6446</Words>
  <Application>Microsoft Office PowerPoint</Application>
  <PresentationFormat>Widescreen</PresentationFormat>
  <Paragraphs>1097</Paragraphs>
  <Slides>54</Slides>
  <Notes>0</Notes>
  <HiddenSlides>1</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54</vt:i4>
      </vt:variant>
    </vt:vector>
  </HeadingPairs>
  <TitlesOfParts>
    <vt:vector size="67" baseType="lpstr">
      <vt:lpstr>2  Zar</vt:lpstr>
      <vt:lpstr>Arial</vt:lpstr>
      <vt:lpstr>B Lotus</vt:lpstr>
      <vt:lpstr>B Mitra</vt:lpstr>
      <vt:lpstr>B Titr</vt:lpstr>
      <vt:lpstr>B Zar</vt:lpstr>
      <vt:lpstr>Calibri</vt:lpstr>
      <vt:lpstr>Century Gothic</vt:lpstr>
      <vt:lpstr>Tahoma</vt:lpstr>
      <vt:lpstr>Wingdings</vt:lpstr>
      <vt:lpstr>Wingdings 2</vt:lpstr>
      <vt:lpstr>Quotable</vt:lpstr>
      <vt:lpstr>Microsoft Excel Chart</vt:lpstr>
      <vt:lpstr>PowerPoint Presentation</vt:lpstr>
      <vt:lpstr>حضرت آیت الله خامنه ای، اول فروردین 1377</vt:lpstr>
      <vt:lpstr>PowerPoint Presentation</vt:lpstr>
      <vt:lpstr>PowerPoint Presentation</vt:lpstr>
      <vt:lpstr>رادیو اقتصاد</vt:lpstr>
      <vt:lpstr>رادیو ایران</vt:lpstr>
      <vt:lpstr>رادیو ایرانصدا</vt:lpstr>
      <vt:lpstr>رادیو پیام و آوا</vt:lpstr>
      <vt:lpstr>رادیو تهران</vt:lpstr>
      <vt:lpstr>رادیو جوان</vt:lpstr>
      <vt:lpstr>رادیو سلامت</vt:lpstr>
      <vt:lpstr>رادیو صبا</vt:lpstr>
      <vt:lpstr>رادیو فرهنگ</vt:lpstr>
      <vt:lpstr>رادیو قرآن</vt:lpstr>
      <vt:lpstr>رادیو گفت و گو</vt:lpstr>
      <vt:lpstr>رادیو معارف</vt:lpstr>
      <vt:lpstr>رادیو نمایش</vt:lpstr>
      <vt:lpstr>رادیو ورزش</vt:lpstr>
      <vt:lpstr>برنامه های شاخص رادیو در ایام نوروز  </vt:lpstr>
      <vt:lpstr>رادیو اقتصاد</vt:lpstr>
      <vt:lpstr>رادیو ایران</vt:lpstr>
      <vt:lpstr>رادیو ایرانصدا</vt:lpstr>
      <vt:lpstr>رادیو پیام و آوا</vt:lpstr>
      <vt:lpstr>رادیو تهران</vt:lpstr>
      <vt:lpstr>رادیو جوان</vt:lpstr>
      <vt:lpstr>رادیو سلامت</vt:lpstr>
      <vt:lpstr>رادیو صبا</vt:lpstr>
      <vt:lpstr>رادیو فرهنگ</vt:lpstr>
      <vt:lpstr>رادیو قرآن</vt:lpstr>
      <vt:lpstr>رادیو گفت و گو</vt:lpstr>
      <vt:lpstr>رادیو معارف</vt:lpstr>
      <vt:lpstr>رادیو نمایش</vt:lpstr>
      <vt:lpstr>رادیو ورزش</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saba</dc:creator>
  <cp:lastModifiedBy>ilna social</cp:lastModifiedBy>
  <cp:revision>34</cp:revision>
  <dcterms:created xsi:type="dcterms:W3CDTF">2024-03-06T09:21:57Z</dcterms:created>
  <dcterms:modified xsi:type="dcterms:W3CDTF">2024-03-09T11:22:40Z</dcterms:modified>
</cp:coreProperties>
</file>